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charts/chart12.xml" ContentType="application/vnd.openxmlformats-officedocument.drawingml.chart+xml"/>
  <Override PartName="/ppt/charts/chart1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79" r:id="rId3"/>
    <p:sldId id="272" r:id="rId4"/>
    <p:sldId id="275" r:id="rId5"/>
    <p:sldId id="271" r:id="rId6"/>
    <p:sldId id="273" r:id="rId7"/>
    <p:sldId id="276" r:id="rId8"/>
    <p:sldId id="269" r:id="rId9"/>
    <p:sldId id="274" r:id="rId10"/>
    <p:sldId id="277" r:id="rId11"/>
    <p:sldId id="270" r:id="rId12"/>
    <p:sldId id="278" r:id="rId13"/>
    <p:sldId id="280" r:id="rId14"/>
  </p:sldIdLst>
  <p:sldSz cx="9906000" cy="6858000" type="A4"/>
  <p:notesSz cx="6858000" cy="914400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FFCC99"/>
    <a:srgbClr val="EAEAEA"/>
    <a:srgbClr val="3366FF"/>
    <a:srgbClr val="006600"/>
    <a:srgbClr val="00FF00"/>
    <a:srgbClr val="0099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11" autoAdjust="0"/>
    <p:restoredTop sz="94704" autoAdjust="0"/>
  </p:normalViewPr>
  <p:slideViewPr>
    <p:cSldViewPr>
      <p:cViewPr varScale="1">
        <p:scale>
          <a:sx n="68" d="100"/>
          <a:sy n="68" d="100"/>
        </p:scale>
        <p:origin x="78" y="45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Worksheet9.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Worksheet10.xlsx"/></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7.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2547770700636945E-2"/>
          <c:y val="0.10526315789473684"/>
          <c:w val="0.9347133757961783"/>
          <c:h val="0.79473684210526319"/>
        </c:manualLayout>
      </c:layout>
      <c:barChart>
        <c:barDir val="col"/>
        <c:grouping val="clustered"/>
        <c:varyColors val="0"/>
        <c:ser>
          <c:idx val="0"/>
          <c:order val="0"/>
          <c:tx>
            <c:strRef>
              <c:f>Sheet1!$A$2</c:f>
              <c:strCache>
                <c:ptCount val="1"/>
                <c:pt idx="0">
                  <c:v>売上</c:v>
                </c:pt>
              </c:strCache>
            </c:strRef>
          </c:tx>
          <c:spPr>
            <a:solidFill>
              <a:srgbClr val="FF9900"/>
            </a:solidFill>
            <a:ln w="34507">
              <a:noFill/>
            </a:ln>
          </c:spPr>
          <c:invertIfNegative val="0"/>
          <c:dPt>
            <c:idx val="9"/>
            <c:invertIfNegative val="0"/>
            <c:bubble3D val="0"/>
            <c:spPr>
              <a:solidFill>
                <a:srgbClr val="FF0000"/>
              </a:solidFill>
              <a:ln w="34507">
                <a:noFill/>
              </a:ln>
            </c:spPr>
            <c:extLst>
              <c:ext xmlns:c16="http://schemas.microsoft.com/office/drawing/2014/chart" uri="{C3380CC4-5D6E-409C-BE32-E72D297353CC}">
                <c16:uniqueId val="{00000000-CA46-4606-81A4-19B4EB0CE65C}"/>
              </c:ext>
            </c:extLst>
          </c:dPt>
          <c:cat>
            <c:strRef>
              <c:f>Sheet1!$B$1:$K$1</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Sheet1!$B$2:$K$2</c:f>
              <c:numCache>
                <c:formatCode>General</c:formatCode>
                <c:ptCount val="10"/>
                <c:pt idx="0">
                  <c:v>10</c:v>
                </c:pt>
                <c:pt idx="1">
                  <c:v>15</c:v>
                </c:pt>
                <c:pt idx="2">
                  <c:v>30</c:v>
                </c:pt>
                <c:pt idx="3">
                  <c:v>45</c:v>
                </c:pt>
                <c:pt idx="4">
                  <c:v>55</c:v>
                </c:pt>
                <c:pt idx="5">
                  <c:v>60</c:v>
                </c:pt>
                <c:pt idx="6">
                  <c:v>62</c:v>
                </c:pt>
                <c:pt idx="7">
                  <c:v>58</c:v>
                </c:pt>
                <c:pt idx="8">
                  <c:v>55</c:v>
                </c:pt>
                <c:pt idx="9">
                  <c:v>59</c:v>
                </c:pt>
              </c:numCache>
            </c:numRef>
          </c:val>
          <c:extLst>
            <c:ext xmlns:c16="http://schemas.microsoft.com/office/drawing/2014/chart" uri="{C3380CC4-5D6E-409C-BE32-E72D297353CC}">
              <c16:uniqueId val="{00000001-CA46-4606-81A4-19B4EB0CE65C}"/>
            </c:ext>
          </c:extLst>
        </c:ser>
        <c:dLbls>
          <c:showLegendKey val="0"/>
          <c:showVal val="0"/>
          <c:showCatName val="0"/>
          <c:showSerName val="0"/>
          <c:showPercent val="0"/>
          <c:showBubbleSize val="0"/>
        </c:dLbls>
        <c:gapWidth val="150"/>
        <c:axId val="205512608"/>
        <c:axId val="1"/>
      </c:barChart>
      <c:catAx>
        <c:axId val="205512608"/>
        <c:scaling>
          <c:orientation val="minMax"/>
        </c:scaling>
        <c:delete val="0"/>
        <c:axPos val="b"/>
        <c:numFmt formatCode="General" sourceLinked="1"/>
        <c:majorTickMark val="in"/>
        <c:minorTickMark val="none"/>
        <c:tickLblPos val="nextTo"/>
        <c:spPr>
          <a:ln w="4313">
            <a:solidFill>
              <a:schemeClr val="tx1"/>
            </a:solidFill>
            <a:prstDash val="solid"/>
          </a:ln>
        </c:spPr>
        <c:txPr>
          <a:bodyPr rot="0" vert="horz"/>
          <a:lstStyle/>
          <a:p>
            <a:pPr>
              <a:defRPr sz="1121" b="1" i="0" u="none" strike="noStrike" baseline="0">
                <a:solidFill>
                  <a:schemeClr val="tx1"/>
                </a:solidFill>
                <a:latin typeface="メイリオ"/>
                <a:ea typeface="メイリオ"/>
                <a:cs typeface="メイリオ"/>
              </a:defRPr>
            </a:pPr>
            <a:endParaRPr lang="ja-JP"/>
          </a:p>
        </c:txPr>
        <c:crossAx val="1"/>
        <c:crosses val="autoZero"/>
        <c:auto val="1"/>
        <c:lblAlgn val="ctr"/>
        <c:lblOffset val="100"/>
        <c:tickLblSkip val="1"/>
        <c:tickMarkSkip val="1"/>
        <c:noMultiLvlLbl val="1"/>
      </c:catAx>
      <c:valAx>
        <c:axId val="1"/>
        <c:scaling>
          <c:orientation val="minMax"/>
        </c:scaling>
        <c:delete val="0"/>
        <c:axPos val="l"/>
        <c:majorGridlines>
          <c:spPr>
            <a:ln w="4313">
              <a:solidFill>
                <a:srgbClr val="FFFFFF"/>
              </a:solidFill>
              <a:prstDash val="sysDash"/>
            </a:ln>
          </c:spPr>
        </c:majorGridlines>
        <c:numFmt formatCode="General" sourceLinked="1"/>
        <c:majorTickMark val="in"/>
        <c:minorTickMark val="none"/>
        <c:tickLblPos val="nextTo"/>
        <c:spPr>
          <a:ln w="4313">
            <a:solidFill>
              <a:schemeClr val="tx1"/>
            </a:solidFill>
            <a:prstDash val="solid"/>
          </a:ln>
        </c:spPr>
        <c:txPr>
          <a:bodyPr rot="0" vert="horz"/>
          <a:lstStyle/>
          <a:p>
            <a:pPr>
              <a:defRPr sz="1359" b="1" i="0" u="none" strike="noStrike" baseline="0">
                <a:solidFill>
                  <a:schemeClr val="tx1"/>
                </a:solidFill>
                <a:latin typeface="メイリオ"/>
                <a:ea typeface="メイリオ"/>
                <a:cs typeface="メイリオ"/>
              </a:defRPr>
            </a:pPr>
            <a:endParaRPr lang="ja-JP"/>
          </a:p>
        </c:txPr>
        <c:crossAx val="205512608"/>
        <c:crosses val="autoZero"/>
        <c:crossBetween val="between"/>
      </c:valAx>
      <c:spPr>
        <a:gradFill rotWithShape="0">
          <a:gsLst>
            <a:gs pos="0">
              <a:srgbClr xmlns:mc="http://schemas.openxmlformats.org/markup-compatibility/2006" xmlns:a14="http://schemas.microsoft.com/office/drawing/2010/main" val="99CCFF" mc:Ignorable="a14" a14:legacySpreadsheetColorIndex="44"/>
            </a:gs>
            <a:gs pos="100000">
              <a:srgbClr xmlns:mc="http://schemas.openxmlformats.org/markup-compatibility/2006" xmlns:a14="http://schemas.microsoft.com/office/drawing/2010/main" val="3366FF" mc:Ignorable="a14" a14:legacySpreadsheetColorIndex="48"/>
            </a:gs>
          </a:gsLst>
          <a:lin ang="5400000" scaled="1"/>
        </a:gradFill>
        <a:ln w="17254">
          <a:solidFill>
            <a:schemeClr val="tx1"/>
          </a:solidFill>
          <a:prstDash val="solid"/>
        </a:ln>
      </c:spPr>
    </c:plotArea>
    <c:plotVisOnly val="1"/>
    <c:dispBlanksAs val="gap"/>
    <c:showDLblsOverMax val="0"/>
  </c:chart>
  <c:spPr>
    <a:noFill/>
    <a:ln>
      <a:noFill/>
    </a:ln>
  </c:spPr>
  <c:txPr>
    <a:bodyPr/>
    <a:lstStyle/>
    <a:p>
      <a:pPr>
        <a:defRPr sz="2072" b="1" i="0" u="none" strike="noStrike" baseline="0">
          <a:solidFill>
            <a:schemeClr val="tx1"/>
          </a:solidFill>
          <a:latin typeface="メイリオ"/>
          <a:ea typeface="メイリオ"/>
          <a:cs typeface="メイリオ"/>
        </a:defRPr>
      </a:pPr>
      <a:endParaRPr lang="ja-JP"/>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40"/>
      <c:hPercent val="100"/>
      <c:rotY val="10"/>
      <c:depthPercent val="100"/>
      <c:rAngAx val="0"/>
      <c:perspective val="10"/>
    </c:view3D>
    <c:floor>
      <c:thickness val="0"/>
      <c:spPr>
        <a:solidFill>
          <a:srgbClr val="3366FF"/>
        </a:solidFill>
        <a:ln w="3175">
          <a:solidFill>
            <a:schemeClr val="tx1"/>
          </a:solidFill>
          <a:prstDash val="solid"/>
        </a:ln>
      </c:spPr>
    </c:floor>
    <c:sideWall>
      <c:thickness val="0"/>
      <c:spPr>
        <a:gradFill rotWithShape="0">
          <a:gsLst>
            <a:gs pos="0">
              <a:srgbClr xmlns:mc="http://schemas.openxmlformats.org/markup-compatibility/2006" xmlns:a14="http://schemas.microsoft.com/office/drawing/2010/main" val="99CCFF" mc:Ignorable="a14" a14:legacySpreadsheetColorIndex="44"/>
            </a:gs>
            <a:gs pos="100000">
              <a:srgbClr xmlns:mc="http://schemas.openxmlformats.org/markup-compatibility/2006" xmlns:a14="http://schemas.microsoft.com/office/drawing/2010/main" val="3366FF" mc:Ignorable="a14" a14:legacySpreadsheetColorIndex="48"/>
            </a:gs>
          </a:gsLst>
          <a:lin ang="5400000" scaled="1"/>
        </a:gradFill>
        <a:ln w="12700">
          <a:solidFill>
            <a:schemeClr val="tx1"/>
          </a:solidFill>
          <a:prstDash val="solid"/>
        </a:ln>
      </c:spPr>
    </c:sideWall>
    <c:backWall>
      <c:thickness val="0"/>
      <c:spPr>
        <a:gradFill rotWithShape="0">
          <a:gsLst>
            <a:gs pos="0">
              <a:srgbClr xmlns:mc="http://schemas.openxmlformats.org/markup-compatibility/2006" xmlns:a14="http://schemas.microsoft.com/office/drawing/2010/main" val="99CCFF" mc:Ignorable="a14" a14:legacySpreadsheetColorIndex="44"/>
            </a:gs>
            <a:gs pos="100000">
              <a:srgbClr xmlns:mc="http://schemas.openxmlformats.org/markup-compatibility/2006" xmlns:a14="http://schemas.microsoft.com/office/drawing/2010/main" val="3366FF" mc:Ignorable="a14" a14:legacySpreadsheetColorIndex="48"/>
            </a:gs>
          </a:gsLst>
          <a:lin ang="5400000" scaled="1"/>
        </a:gradFill>
        <a:ln w="12700">
          <a:solidFill>
            <a:schemeClr val="tx1"/>
          </a:solidFill>
          <a:prstDash val="solid"/>
        </a:ln>
      </c:spPr>
    </c:backWall>
    <c:plotArea>
      <c:layout>
        <c:manualLayout>
          <c:layoutTarget val="inner"/>
          <c:xMode val="edge"/>
          <c:yMode val="edge"/>
          <c:x val="0.15923566878980891"/>
          <c:y val="5.2631578947368418E-2"/>
          <c:w val="0.66560509554140124"/>
          <c:h val="0.84736842105263155"/>
        </c:manualLayout>
      </c:layout>
      <c:bar3DChart>
        <c:barDir val="col"/>
        <c:grouping val="stacked"/>
        <c:varyColors val="0"/>
        <c:ser>
          <c:idx val="0"/>
          <c:order val="0"/>
          <c:tx>
            <c:strRef>
              <c:f>Sheet1!$A$2</c:f>
              <c:strCache>
                <c:ptCount val="1"/>
                <c:pt idx="0">
                  <c:v>事業Ａ</c:v>
                </c:pt>
              </c:strCache>
            </c:strRef>
          </c:tx>
          <c:spPr>
            <a:solidFill>
              <a:srgbClr val="FF6600"/>
            </a:solidFill>
            <a:ln w="37947">
              <a:noFill/>
            </a:ln>
          </c:spPr>
          <c:invertIfNegative val="0"/>
          <c:cat>
            <c:strRef>
              <c:f>Sheet1!$B$1:$K$1</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Sheet1!$B$2:$K$2</c:f>
              <c:numCache>
                <c:formatCode>General</c:formatCode>
                <c:ptCount val="10"/>
                <c:pt idx="0">
                  <c:v>10</c:v>
                </c:pt>
                <c:pt idx="1">
                  <c:v>15</c:v>
                </c:pt>
                <c:pt idx="2">
                  <c:v>30</c:v>
                </c:pt>
                <c:pt idx="3">
                  <c:v>45</c:v>
                </c:pt>
                <c:pt idx="4">
                  <c:v>55</c:v>
                </c:pt>
                <c:pt idx="5">
                  <c:v>60</c:v>
                </c:pt>
                <c:pt idx="6">
                  <c:v>62</c:v>
                </c:pt>
                <c:pt idx="7">
                  <c:v>58</c:v>
                </c:pt>
                <c:pt idx="8">
                  <c:v>55</c:v>
                </c:pt>
                <c:pt idx="9">
                  <c:v>59</c:v>
                </c:pt>
              </c:numCache>
            </c:numRef>
          </c:val>
          <c:extLst>
            <c:ext xmlns:c16="http://schemas.microsoft.com/office/drawing/2014/chart" uri="{C3380CC4-5D6E-409C-BE32-E72D297353CC}">
              <c16:uniqueId val="{00000000-917B-4D55-9D7D-B187906CC69C}"/>
            </c:ext>
          </c:extLst>
        </c:ser>
        <c:ser>
          <c:idx val="1"/>
          <c:order val="1"/>
          <c:tx>
            <c:strRef>
              <c:f>Sheet1!$A$3</c:f>
              <c:strCache>
                <c:ptCount val="1"/>
                <c:pt idx="0">
                  <c:v>事業Ｂ</c:v>
                </c:pt>
              </c:strCache>
            </c:strRef>
          </c:tx>
          <c:spPr>
            <a:solidFill>
              <a:srgbClr val="FFCC00"/>
            </a:solidFill>
            <a:ln w="37947">
              <a:noFill/>
            </a:ln>
          </c:spPr>
          <c:invertIfNegative val="0"/>
          <c:cat>
            <c:strRef>
              <c:f>Sheet1!$B$1:$K$1</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Sheet1!$B$3:$K$3</c:f>
              <c:numCache>
                <c:formatCode>General</c:formatCode>
                <c:ptCount val="10"/>
                <c:pt idx="0">
                  <c:v>0</c:v>
                </c:pt>
                <c:pt idx="1">
                  <c:v>0</c:v>
                </c:pt>
                <c:pt idx="2">
                  <c:v>3</c:v>
                </c:pt>
                <c:pt idx="3">
                  <c:v>5</c:v>
                </c:pt>
                <c:pt idx="4">
                  <c:v>10</c:v>
                </c:pt>
                <c:pt idx="5">
                  <c:v>12</c:v>
                </c:pt>
                <c:pt idx="6">
                  <c:v>12</c:v>
                </c:pt>
                <c:pt idx="7">
                  <c:v>10</c:v>
                </c:pt>
                <c:pt idx="8">
                  <c:v>15</c:v>
                </c:pt>
                <c:pt idx="9">
                  <c:v>14</c:v>
                </c:pt>
              </c:numCache>
            </c:numRef>
          </c:val>
          <c:extLst>
            <c:ext xmlns:c16="http://schemas.microsoft.com/office/drawing/2014/chart" uri="{C3380CC4-5D6E-409C-BE32-E72D297353CC}">
              <c16:uniqueId val="{00000001-917B-4D55-9D7D-B187906CC69C}"/>
            </c:ext>
          </c:extLst>
        </c:ser>
        <c:ser>
          <c:idx val="2"/>
          <c:order val="2"/>
          <c:tx>
            <c:strRef>
              <c:f>Sheet1!$A$4</c:f>
              <c:strCache>
                <c:ptCount val="1"/>
                <c:pt idx="0">
                  <c:v>その他</c:v>
                </c:pt>
              </c:strCache>
            </c:strRef>
          </c:tx>
          <c:spPr>
            <a:solidFill>
              <a:srgbClr val="FF99CC"/>
            </a:solidFill>
            <a:ln w="37947">
              <a:noFill/>
            </a:ln>
          </c:spPr>
          <c:invertIfNegative val="0"/>
          <c:cat>
            <c:strRef>
              <c:f>Sheet1!$B$1:$K$1</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Sheet1!$B$4:$K$4</c:f>
              <c:numCache>
                <c:formatCode>General</c:formatCode>
                <c:ptCount val="10"/>
                <c:pt idx="0">
                  <c:v>1</c:v>
                </c:pt>
                <c:pt idx="1">
                  <c:v>2</c:v>
                </c:pt>
                <c:pt idx="2">
                  <c:v>2</c:v>
                </c:pt>
                <c:pt idx="3">
                  <c:v>3</c:v>
                </c:pt>
                <c:pt idx="4">
                  <c:v>2</c:v>
                </c:pt>
                <c:pt idx="5">
                  <c:v>4</c:v>
                </c:pt>
                <c:pt idx="6">
                  <c:v>3</c:v>
                </c:pt>
                <c:pt idx="7">
                  <c:v>2</c:v>
                </c:pt>
                <c:pt idx="8">
                  <c:v>2</c:v>
                </c:pt>
                <c:pt idx="9">
                  <c:v>4</c:v>
                </c:pt>
              </c:numCache>
            </c:numRef>
          </c:val>
          <c:extLst>
            <c:ext xmlns:c16="http://schemas.microsoft.com/office/drawing/2014/chart" uri="{C3380CC4-5D6E-409C-BE32-E72D297353CC}">
              <c16:uniqueId val="{00000002-917B-4D55-9D7D-B187906CC69C}"/>
            </c:ext>
          </c:extLst>
        </c:ser>
        <c:dLbls>
          <c:showLegendKey val="0"/>
          <c:showVal val="0"/>
          <c:showCatName val="0"/>
          <c:showSerName val="0"/>
          <c:showPercent val="0"/>
          <c:showBubbleSize val="0"/>
        </c:dLbls>
        <c:gapWidth val="100"/>
        <c:shape val="cylinder"/>
        <c:axId val="221107448"/>
        <c:axId val="1"/>
        <c:axId val="0"/>
      </c:bar3DChart>
      <c:catAx>
        <c:axId val="221107448"/>
        <c:scaling>
          <c:orientation val="minMax"/>
        </c:scaling>
        <c:delete val="0"/>
        <c:axPos val="b"/>
        <c:numFmt formatCode="General" sourceLinked="1"/>
        <c:majorTickMark val="in"/>
        <c:minorTickMark val="none"/>
        <c:tickLblPos val="low"/>
        <c:spPr>
          <a:ln w="4743">
            <a:solidFill>
              <a:schemeClr val="tx1"/>
            </a:solidFill>
            <a:prstDash val="solid"/>
          </a:ln>
        </c:spPr>
        <c:txPr>
          <a:bodyPr rot="0" vert="horz"/>
          <a:lstStyle/>
          <a:p>
            <a:pPr>
              <a:defRPr sz="1270" b="1" i="0" u="none" strike="noStrike" baseline="0">
                <a:solidFill>
                  <a:srgbClr val="FFFFFF"/>
                </a:solidFill>
                <a:latin typeface="メイリオ"/>
                <a:ea typeface="メイリオ"/>
                <a:cs typeface="メイリオ"/>
              </a:defRPr>
            </a:pPr>
            <a:endParaRPr lang="ja-JP"/>
          </a:p>
        </c:txPr>
        <c:crossAx val="1"/>
        <c:crosses val="autoZero"/>
        <c:auto val="1"/>
        <c:lblAlgn val="ctr"/>
        <c:lblOffset val="100"/>
        <c:tickLblSkip val="1"/>
        <c:tickMarkSkip val="1"/>
        <c:noMultiLvlLbl val="1"/>
      </c:catAx>
      <c:valAx>
        <c:axId val="1"/>
        <c:scaling>
          <c:orientation val="minMax"/>
        </c:scaling>
        <c:delete val="0"/>
        <c:axPos val="l"/>
        <c:majorGridlines>
          <c:spPr>
            <a:ln w="4743">
              <a:solidFill>
                <a:srgbClr val="FFFFFF"/>
              </a:solidFill>
              <a:prstDash val="sysDash"/>
            </a:ln>
          </c:spPr>
        </c:majorGridlines>
        <c:numFmt formatCode="General" sourceLinked="1"/>
        <c:majorTickMark val="in"/>
        <c:minorTickMark val="none"/>
        <c:tickLblPos val="nextTo"/>
        <c:spPr>
          <a:ln w="4743">
            <a:solidFill>
              <a:schemeClr val="tx1"/>
            </a:solidFill>
            <a:prstDash val="solid"/>
          </a:ln>
        </c:spPr>
        <c:txPr>
          <a:bodyPr rot="0" vert="horz"/>
          <a:lstStyle/>
          <a:p>
            <a:pPr>
              <a:defRPr sz="1494" b="1" i="0" u="none" strike="noStrike" baseline="0">
                <a:solidFill>
                  <a:srgbClr val="FFFFFF"/>
                </a:solidFill>
                <a:latin typeface="メイリオ"/>
                <a:ea typeface="メイリオ"/>
                <a:cs typeface="メイリオ"/>
              </a:defRPr>
            </a:pPr>
            <a:endParaRPr lang="ja-JP"/>
          </a:p>
        </c:txPr>
        <c:crossAx val="221107448"/>
        <c:crosses val="autoZero"/>
        <c:crossBetween val="between"/>
      </c:valAx>
      <c:spPr>
        <a:noFill/>
        <a:ln w="37947">
          <a:noFill/>
        </a:ln>
      </c:spPr>
    </c:plotArea>
    <c:legend>
      <c:legendPos val="r"/>
      <c:layout>
        <c:manualLayout>
          <c:xMode val="edge"/>
          <c:yMode val="edge"/>
          <c:x val="2.2292993630573247E-2"/>
          <c:y val="3.1578947368421054E-2"/>
          <c:w val="0.10031847133757962"/>
          <c:h val="0.20789473684210527"/>
        </c:manualLayout>
      </c:layout>
      <c:overlay val="0"/>
      <c:spPr>
        <a:solidFill>
          <a:schemeClr val="bg1"/>
        </a:solidFill>
        <a:ln w="4743">
          <a:solidFill>
            <a:schemeClr val="tx1"/>
          </a:solidFill>
          <a:prstDash val="solid"/>
        </a:ln>
      </c:spPr>
      <c:txPr>
        <a:bodyPr/>
        <a:lstStyle/>
        <a:p>
          <a:pPr>
            <a:defRPr sz="1374" b="1" i="0" u="none" strike="noStrike" baseline="0">
              <a:solidFill>
                <a:schemeClr val="tx1"/>
              </a:solidFill>
              <a:latin typeface="メイリオ"/>
              <a:ea typeface="メイリオ"/>
              <a:cs typeface="メイリオ"/>
            </a:defRPr>
          </a:pPr>
          <a:endParaRPr lang="ja-JP"/>
        </a:p>
      </c:txPr>
    </c:legend>
    <c:plotVisOnly val="1"/>
    <c:dispBlanksAs val="gap"/>
    <c:showDLblsOverMax val="0"/>
  </c:chart>
  <c:spPr>
    <a:noFill/>
    <a:ln>
      <a:noFill/>
    </a:ln>
  </c:spPr>
  <c:txPr>
    <a:bodyPr/>
    <a:lstStyle/>
    <a:p>
      <a:pPr>
        <a:defRPr sz="2278" b="1" i="0" u="none" strike="noStrike" baseline="0">
          <a:solidFill>
            <a:schemeClr val="tx1"/>
          </a:solidFill>
          <a:latin typeface="メイリオ"/>
          <a:ea typeface="メイリオ"/>
          <a:cs typeface="メイリオ"/>
        </a:defRPr>
      </a:pPr>
      <a:endParaRPr lang="ja-JP"/>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140127388535034E-2"/>
          <c:y val="0.10526315789473684"/>
          <c:w val="0.93312101910828027"/>
          <c:h val="0.79473684210526319"/>
        </c:manualLayout>
      </c:layout>
      <c:lineChart>
        <c:grouping val="standard"/>
        <c:varyColors val="0"/>
        <c:ser>
          <c:idx val="0"/>
          <c:order val="0"/>
          <c:tx>
            <c:strRef>
              <c:f>Sheet1!$A$2</c:f>
              <c:strCache>
                <c:ptCount val="1"/>
                <c:pt idx="0">
                  <c:v>売上</c:v>
                </c:pt>
              </c:strCache>
            </c:strRef>
          </c:tx>
          <c:spPr>
            <a:ln w="55080">
              <a:solidFill>
                <a:srgbClr val="FF0000"/>
              </a:solidFill>
              <a:prstDash val="solid"/>
            </a:ln>
          </c:spPr>
          <c:marker>
            <c:symbol val="circle"/>
            <c:size val="14"/>
            <c:spPr>
              <a:solidFill>
                <a:srgbClr val="FF0000"/>
              </a:solidFill>
              <a:ln>
                <a:solidFill>
                  <a:srgbClr val="800000"/>
                </a:solidFill>
                <a:prstDash val="solid"/>
              </a:ln>
              <a:effectLst>
                <a:outerShdw dist="35921" dir="2700000" algn="br">
                  <a:srgbClr val="000000"/>
                </a:outerShdw>
              </a:effectLst>
            </c:spPr>
          </c:marker>
          <c:cat>
            <c:strRef>
              <c:f>Sheet1!$B$1:$K$1</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Sheet1!$B$2:$K$2</c:f>
              <c:numCache>
                <c:formatCode>General</c:formatCode>
                <c:ptCount val="10"/>
                <c:pt idx="0">
                  <c:v>10</c:v>
                </c:pt>
                <c:pt idx="1">
                  <c:v>15</c:v>
                </c:pt>
                <c:pt idx="2">
                  <c:v>30</c:v>
                </c:pt>
                <c:pt idx="3">
                  <c:v>45</c:v>
                </c:pt>
                <c:pt idx="4">
                  <c:v>55</c:v>
                </c:pt>
                <c:pt idx="5">
                  <c:v>60</c:v>
                </c:pt>
                <c:pt idx="6">
                  <c:v>62</c:v>
                </c:pt>
                <c:pt idx="7">
                  <c:v>58</c:v>
                </c:pt>
                <c:pt idx="8">
                  <c:v>55</c:v>
                </c:pt>
                <c:pt idx="9">
                  <c:v>59</c:v>
                </c:pt>
              </c:numCache>
            </c:numRef>
          </c:val>
          <c:smooth val="1"/>
          <c:extLst>
            <c:ext xmlns:c16="http://schemas.microsoft.com/office/drawing/2014/chart" uri="{C3380CC4-5D6E-409C-BE32-E72D297353CC}">
              <c16:uniqueId val="{00000000-2692-44E8-A794-604F7E015BB6}"/>
            </c:ext>
          </c:extLst>
        </c:ser>
        <c:dLbls>
          <c:showLegendKey val="0"/>
          <c:showVal val="0"/>
          <c:showCatName val="0"/>
          <c:showSerName val="0"/>
          <c:showPercent val="0"/>
          <c:showBubbleSize val="0"/>
        </c:dLbls>
        <c:marker val="1"/>
        <c:smooth val="0"/>
        <c:axId val="221105808"/>
        <c:axId val="1"/>
      </c:lineChart>
      <c:catAx>
        <c:axId val="221105808"/>
        <c:scaling>
          <c:orientation val="minMax"/>
        </c:scaling>
        <c:delete val="0"/>
        <c:axPos val="b"/>
        <c:numFmt formatCode="General" sourceLinked="1"/>
        <c:majorTickMark val="in"/>
        <c:minorTickMark val="none"/>
        <c:tickLblPos val="nextTo"/>
        <c:spPr>
          <a:ln w="4590">
            <a:solidFill>
              <a:schemeClr val="tx1"/>
            </a:solidFill>
            <a:prstDash val="solid"/>
          </a:ln>
        </c:spPr>
        <c:txPr>
          <a:bodyPr rot="0" vert="horz"/>
          <a:lstStyle/>
          <a:p>
            <a:pPr>
              <a:defRPr sz="1229" b="1" i="0" u="none" strike="noStrike" baseline="0">
                <a:solidFill>
                  <a:srgbClr val="FFFFFF"/>
                </a:solidFill>
                <a:latin typeface="メイリオ"/>
                <a:ea typeface="メイリオ"/>
                <a:cs typeface="メイリオ"/>
              </a:defRPr>
            </a:pPr>
            <a:endParaRPr lang="ja-JP"/>
          </a:p>
        </c:txPr>
        <c:crossAx val="1"/>
        <c:crosses val="autoZero"/>
        <c:auto val="1"/>
        <c:lblAlgn val="ctr"/>
        <c:lblOffset val="100"/>
        <c:tickLblSkip val="1"/>
        <c:tickMarkSkip val="1"/>
        <c:noMultiLvlLbl val="1"/>
      </c:catAx>
      <c:valAx>
        <c:axId val="1"/>
        <c:scaling>
          <c:orientation val="minMax"/>
        </c:scaling>
        <c:delete val="0"/>
        <c:axPos val="l"/>
        <c:majorGridlines>
          <c:spPr>
            <a:ln w="4590">
              <a:solidFill>
                <a:srgbClr val="FFFFFF"/>
              </a:solidFill>
              <a:prstDash val="sysDash"/>
            </a:ln>
          </c:spPr>
        </c:majorGridlines>
        <c:numFmt formatCode="General" sourceLinked="1"/>
        <c:majorTickMark val="in"/>
        <c:minorTickMark val="none"/>
        <c:tickLblPos val="nextTo"/>
        <c:spPr>
          <a:ln w="4590">
            <a:solidFill>
              <a:schemeClr val="tx1"/>
            </a:solidFill>
            <a:prstDash val="solid"/>
          </a:ln>
        </c:spPr>
        <c:txPr>
          <a:bodyPr rot="0" vert="horz"/>
          <a:lstStyle/>
          <a:p>
            <a:pPr>
              <a:defRPr sz="1446" b="1" i="0" u="none" strike="noStrike" baseline="0">
                <a:solidFill>
                  <a:srgbClr val="FFFFFF"/>
                </a:solidFill>
                <a:latin typeface="メイリオ"/>
                <a:ea typeface="メイリオ"/>
                <a:cs typeface="メイリオ"/>
              </a:defRPr>
            </a:pPr>
            <a:endParaRPr lang="ja-JP"/>
          </a:p>
        </c:txPr>
        <c:crossAx val="221105808"/>
        <c:crosses val="autoZero"/>
        <c:crossBetween val="between"/>
      </c:valAx>
      <c:spPr>
        <a:gradFill rotWithShape="0">
          <a:gsLst>
            <a:gs pos="0">
              <a:srgbClr xmlns:mc="http://schemas.openxmlformats.org/markup-compatibility/2006" xmlns:a14="http://schemas.microsoft.com/office/drawing/2010/main" val="99CCFF" mc:Ignorable="a14" a14:legacySpreadsheetColorIndex="44"/>
            </a:gs>
            <a:gs pos="100000">
              <a:srgbClr xmlns:mc="http://schemas.openxmlformats.org/markup-compatibility/2006" xmlns:a14="http://schemas.microsoft.com/office/drawing/2010/main" val="3366FF" mc:Ignorable="a14" a14:legacySpreadsheetColorIndex="48"/>
            </a:gs>
          </a:gsLst>
          <a:lin ang="5400000" scaled="1"/>
        </a:gradFill>
        <a:ln w="18360">
          <a:solidFill>
            <a:schemeClr val="tx1"/>
          </a:solidFill>
          <a:prstDash val="solid"/>
        </a:ln>
      </c:spPr>
    </c:plotArea>
    <c:plotVisOnly val="1"/>
    <c:dispBlanksAs val="gap"/>
    <c:showDLblsOverMax val="0"/>
  </c:chart>
  <c:spPr>
    <a:noFill/>
    <a:ln>
      <a:noFill/>
    </a:ln>
  </c:spPr>
  <c:txPr>
    <a:bodyPr/>
    <a:lstStyle/>
    <a:p>
      <a:pPr>
        <a:defRPr sz="2205" b="1" i="0" u="none" strike="noStrike" baseline="0">
          <a:solidFill>
            <a:schemeClr val="tx1"/>
          </a:solidFill>
          <a:latin typeface="メイリオ"/>
          <a:ea typeface="メイリオ"/>
          <a:cs typeface="メイリオ"/>
        </a:defRPr>
      </a:pPr>
      <a:endParaRPr lang="ja-JP"/>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140127388535034E-2"/>
          <c:y val="0.10526315789473684"/>
          <c:w val="0.93312101910828027"/>
          <c:h val="0.79473684210526319"/>
        </c:manualLayout>
      </c:layout>
      <c:lineChart>
        <c:grouping val="standard"/>
        <c:varyColors val="0"/>
        <c:ser>
          <c:idx val="0"/>
          <c:order val="0"/>
          <c:tx>
            <c:strRef>
              <c:f>Sheet1!$A$2</c:f>
              <c:strCache>
                <c:ptCount val="1"/>
                <c:pt idx="0">
                  <c:v>売上</c:v>
                </c:pt>
              </c:strCache>
            </c:strRef>
          </c:tx>
          <c:spPr>
            <a:ln w="55080">
              <a:solidFill>
                <a:srgbClr val="333300"/>
              </a:solidFill>
              <a:prstDash val="solid"/>
            </a:ln>
          </c:spPr>
          <c:marker>
            <c:symbol val="circle"/>
            <c:size val="14"/>
            <c:spPr>
              <a:solidFill>
                <a:srgbClr val="808000"/>
              </a:solidFill>
              <a:ln>
                <a:solidFill>
                  <a:srgbClr val="003300"/>
                </a:solidFill>
                <a:prstDash val="solid"/>
              </a:ln>
              <a:effectLst>
                <a:outerShdw dist="35921" dir="2700000" algn="br">
                  <a:srgbClr val="000000"/>
                </a:outerShdw>
              </a:effectLst>
            </c:spPr>
          </c:marker>
          <c:cat>
            <c:strRef>
              <c:f>Sheet1!$B$1:$K$1</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Sheet1!$B$2:$K$2</c:f>
              <c:numCache>
                <c:formatCode>General</c:formatCode>
                <c:ptCount val="10"/>
                <c:pt idx="0">
                  <c:v>10</c:v>
                </c:pt>
                <c:pt idx="1">
                  <c:v>15</c:v>
                </c:pt>
                <c:pt idx="2">
                  <c:v>30</c:v>
                </c:pt>
                <c:pt idx="3">
                  <c:v>45</c:v>
                </c:pt>
                <c:pt idx="4">
                  <c:v>55</c:v>
                </c:pt>
                <c:pt idx="5">
                  <c:v>60</c:v>
                </c:pt>
                <c:pt idx="6">
                  <c:v>62</c:v>
                </c:pt>
                <c:pt idx="7">
                  <c:v>58</c:v>
                </c:pt>
                <c:pt idx="8">
                  <c:v>55</c:v>
                </c:pt>
                <c:pt idx="9">
                  <c:v>59</c:v>
                </c:pt>
              </c:numCache>
            </c:numRef>
          </c:val>
          <c:smooth val="1"/>
          <c:extLst>
            <c:ext xmlns:c16="http://schemas.microsoft.com/office/drawing/2014/chart" uri="{C3380CC4-5D6E-409C-BE32-E72D297353CC}">
              <c16:uniqueId val="{00000000-8A8C-42C9-8854-061A0BA059CB}"/>
            </c:ext>
          </c:extLst>
        </c:ser>
        <c:dLbls>
          <c:showLegendKey val="0"/>
          <c:showVal val="0"/>
          <c:showCatName val="0"/>
          <c:showSerName val="0"/>
          <c:showPercent val="0"/>
          <c:showBubbleSize val="0"/>
        </c:dLbls>
        <c:marker val="1"/>
        <c:smooth val="0"/>
        <c:axId val="221105480"/>
        <c:axId val="1"/>
      </c:lineChart>
      <c:catAx>
        <c:axId val="221105480"/>
        <c:scaling>
          <c:orientation val="minMax"/>
        </c:scaling>
        <c:delete val="0"/>
        <c:axPos val="b"/>
        <c:numFmt formatCode="General" sourceLinked="1"/>
        <c:majorTickMark val="in"/>
        <c:minorTickMark val="none"/>
        <c:tickLblPos val="nextTo"/>
        <c:spPr>
          <a:ln w="4590">
            <a:solidFill>
              <a:schemeClr val="tx1"/>
            </a:solidFill>
            <a:prstDash val="solid"/>
          </a:ln>
        </c:spPr>
        <c:txPr>
          <a:bodyPr rot="0" vert="horz"/>
          <a:lstStyle/>
          <a:p>
            <a:pPr>
              <a:defRPr sz="1229" b="1" i="0" u="none" strike="noStrike" baseline="0">
                <a:solidFill>
                  <a:srgbClr val="FFFFFF"/>
                </a:solidFill>
                <a:latin typeface="メイリオ"/>
                <a:ea typeface="メイリオ"/>
                <a:cs typeface="メイリオ"/>
              </a:defRPr>
            </a:pPr>
            <a:endParaRPr lang="ja-JP"/>
          </a:p>
        </c:txPr>
        <c:crossAx val="1"/>
        <c:crosses val="autoZero"/>
        <c:auto val="1"/>
        <c:lblAlgn val="ctr"/>
        <c:lblOffset val="100"/>
        <c:tickLblSkip val="1"/>
        <c:tickMarkSkip val="1"/>
        <c:noMultiLvlLbl val="1"/>
      </c:catAx>
      <c:valAx>
        <c:axId val="1"/>
        <c:scaling>
          <c:orientation val="minMax"/>
        </c:scaling>
        <c:delete val="0"/>
        <c:axPos val="l"/>
        <c:majorGridlines>
          <c:spPr>
            <a:ln w="4590">
              <a:solidFill>
                <a:srgbClr val="FFFFFF"/>
              </a:solidFill>
              <a:prstDash val="sysDash"/>
            </a:ln>
          </c:spPr>
        </c:majorGridlines>
        <c:numFmt formatCode="General" sourceLinked="1"/>
        <c:majorTickMark val="in"/>
        <c:minorTickMark val="none"/>
        <c:tickLblPos val="nextTo"/>
        <c:spPr>
          <a:ln w="4590">
            <a:solidFill>
              <a:schemeClr val="tx1"/>
            </a:solidFill>
            <a:prstDash val="solid"/>
          </a:ln>
        </c:spPr>
        <c:txPr>
          <a:bodyPr rot="0" vert="horz"/>
          <a:lstStyle/>
          <a:p>
            <a:pPr>
              <a:defRPr sz="1446" b="1" i="0" u="none" strike="noStrike" baseline="0">
                <a:solidFill>
                  <a:srgbClr val="FFFFFF"/>
                </a:solidFill>
                <a:latin typeface="メイリオ"/>
                <a:ea typeface="メイリオ"/>
                <a:cs typeface="メイリオ"/>
              </a:defRPr>
            </a:pPr>
            <a:endParaRPr lang="ja-JP"/>
          </a:p>
        </c:txPr>
        <c:crossAx val="221105480"/>
        <c:crosses val="autoZero"/>
        <c:crossBetween val="between"/>
      </c:valAx>
      <c:spPr>
        <a:gradFill rotWithShape="0">
          <a:gsLst>
            <a:gs pos="0">
              <a:srgbClr xmlns:mc="http://schemas.openxmlformats.org/markup-compatibility/2006" xmlns:a14="http://schemas.microsoft.com/office/drawing/2010/main" val="CCFFCC" mc:Ignorable="a14" a14:legacySpreadsheetColorIndex="42"/>
            </a:gs>
            <a:gs pos="100000">
              <a:srgbClr xmlns:mc="http://schemas.openxmlformats.org/markup-compatibility/2006" xmlns:a14="http://schemas.microsoft.com/office/drawing/2010/main" val="99CC00" mc:Ignorable="a14" a14:legacySpreadsheetColorIndex="50"/>
            </a:gs>
          </a:gsLst>
          <a:lin ang="5400000" scaled="1"/>
        </a:gradFill>
        <a:ln w="18360">
          <a:solidFill>
            <a:schemeClr val="tx1"/>
          </a:solidFill>
          <a:prstDash val="solid"/>
        </a:ln>
      </c:spPr>
    </c:plotArea>
    <c:plotVisOnly val="1"/>
    <c:dispBlanksAs val="gap"/>
    <c:showDLblsOverMax val="0"/>
  </c:chart>
  <c:spPr>
    <a:noFill/>
    <a:ln>
      <a:noFill/>
    </a:ln>
  </c:spPr>
  <c:txPr>
    <a:bodyPr/>
    <a:lstStyle/>
    <a:p>
      <a:pPr>
        <a:defRPr sz="2205" b="1" i="0" u="none" strike="noStrike" baseline="0">
          <a:solidFill>
            <a:schemeClr val="tx1"/>
          </a:solidFill>
          <a:latin typeface="メイリオ"/>
          <a:ea typeface="メイリオ"/>
          <a:cs typeface="メイリオ"/>
        </a:defRPr>
      </a:pPr>
      <a:endParaRPr lang="ja-JP"/>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4140127388535034E-2"/>
          <c:y val="0.10526315789473684"/>
          <c:w val="0.93312101910828027"/>
          <c:h val="0.79473684210526319"/>
        </c:manualLayout>
      </c:layout>
      <c:lineChart>
        <c:grouping val="standard"/>
        <c:varyColors val="0"/>
        <c:ser>
          <c:idx val="0"/>
          <c:order val="0"/>
          <c:tx>
            <c:strRef>
              <c:f>Sheet1!$A$2</c:f>
              <c:strCache>
                <c:ptCount val="1"/>
                <c:pt idx="0">
                  <c:v>売上</c:v>
                </c:pt>
              </c:strCache>
            </c:strRef>
          </c:tx>
          <c:spPr>
            <a:ln w="55080">
              <a:solidFill>
                <a:srgbClr val="000000"/>
              </a:solidFill>
              <a:prstDash val="solid"/>
            </a:ln>
          </c:spPr>
          <c:marker>
            <c:symbol val="circle"/>
            <c:size val="14"/>
            <c:spPr>
              <a:solidFill>
                <a:srgbClr val="C0C0C0"/>
              </a:solidFill>
              <a:ln>
                <a:solidFill>
                  <a:srgbClr val="000000"/>
                </a:solidFill>
                <a:prstDash val="solid"/>
              </a:ln>
              <a:effectLst>
                <a:outerShdw dist="35921" dir="2700000" algn="br">
                  <a:srgbClr val="000000"/>
                </a:outerShdw>
              </a:effectLst>
            </c:spPr>
          </c:marker>
          <c:cat>
            <c:strRef>
              <c:f>Sheet1!$B$1:$K$1</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Sheet1!$B$2:$K$2</c:f>
              <c:numCache>
                <c:formatCode>General</c:formatCode>
                <c:ptCount val="10"/>
                <c:pt idx="0">
                  <c:v>10</c:v>
                </c:pt>
                <c:pt idx="1">
                  <c:v>15</c:v>
                </c:pt>
                <c:pt idx="2">
                  <c:v>30</c:v>
                </c:pt>
                <c:pt idx="3">
                  <c:v>45</c:v>
                </c:pt>
                <c:pt idx="4">
                  <c:v>55</c:v>
                </c:pt>
                <c:pt idx="5">
                  <c:v>60</c:v>
                </c:pt>
                <c:pt idx="6">
                  <c:v>62</c:v>
                </c:pt>
                <c:pt idx="7">
                  <c:v>58</c:v>
                </c:pt>
                <c:pt idx="8">
                  <c:v>55</c:v>
                </c:pt>
                <c:pt idx="9">
                  <c:v>59</c:v>
                </c:pt>
              </c:numCache>
            </c:numRef>
          </c:val>
          <c:smooth val="1"/>
          <c:extLst>
            <c:ext xmlns:c16="http://schemas.microsoft.com/office/drawing/2014/chart" uri="{C3380CC4-5D6E-409C-BE32-E72D297353CC}">
              <c16:uniqueId val="{00000000-B614-4A6B-AD8B-3D729D984014}"/>
            </c:ext>
          </c:extLst>
        </c:ser>
        <c:dLbls>
          <c:showLegendKey val="0"/>
          <c:showVal val="0"/>
          <c:showCatName val="0"/>
          <c:showSerName val="0"/>
          <c:showPercent val="0"/>
          <c:showBubbleSize val="0"/>
        </c:dLbls>
        <c:marker val="1"/>
        <c:smooth val="0"/>
        <c:axId val="221100888"/>
        <c:axId val="1"/>
      </c:lineChart>
      <c:catAx>
        <c:axId val="221100888"/>
        <c:scaling>
          <c:orientation val="minMax"/>
        </c:scaling>
        <c:delete val="0"/>
        <c:axPos val="b"/>
        <c:numFmt formatCode="General" sourceLinked="1"/>
        <c:majorTickMark val="in"/>
        <c:minorTickMark val="none"/>
        <c:tickLblPos val="nextTo"/>
        <c:spPr>
          <a:ln w="4590">
            <a:solidFill>
              <a:schemeClr val="tx1"/>
            </a:solidFill>
            <a:prstDash val="solid"/>
          </a:ln>
        </c:spPr>
        <c:txPr>
          <a:bodyPr rot="0" vert="horz"/>
          <a:lstStyle/>
          <a:p>
            <a:pPr>
              <a:defRPr sz="1229" b="1" i="0" u="none" strike="noStrike" baseline="0">
                <a:solidFill>
                  <a:schemeClr val="tx1"/>
                </a:solidFill>
                <a:latin typeface="メイリオ"/>
                <a:ea typeface="メイリオ"/>
                <a:cs typeface="メイリオ"/>
              </a:defRPr>
            </a:pPr>
            <a:endParaRPr lang="ja-JP"/>
          </a:p>
        </c:txPr>
        <c:crossAx val="1"/>
        <c:crosses val="autoZero"/>
        <c:auto val="1"/>
        <c:lblAlgn val="ctr"/>
        <c:lblOffset val="100"/>
        <c:tickLblSkip val="1"/>
        <c:tickMarkSkip val="1"/>
        <c:noMultiLvlLbl val="1"/>
      </c:catAx>
      <c:valAx>
        <c:axId val="1"/>
        <c:scaling>
          <c:orientation val="minMax"/>
        </c:scaling>
        <c:delete val="0"/>
        <c:axPos val="l"/>
        <c:majorGridlines>
          <c:spPr>
            <a:ln w="4590">
              <a:solidFill>
                <a:srgbClr val="FFFFFF"/>
              </a:solidFill>
              <a:prstDash val="sysDash"/>
            </a:ln>
          </c:spPr>
        </c:majorGridlines>
        <c:numFmt formatCode="General" sourceLinked="1"/>
        <c:majorTickMark val="in"/>
        <c:minorTickMark val="none"/>
        <c:tickLblPos val="nextTo"/>
        <c:spPr>
          <a:ln w="4590">
            <a:solidFill>
              <a:schemeClr val="tx1"/>
            </a:solidFill>
            <a:prstDash val="solid"/>
          </a:ln>
        </c:spPr>
        <c:txPr>
          <a:bodyPr rot="0" vert="horz"/>
          <a:lstStyle/>
          <a:p>
            <a:pPr>
              <a:defRPr sz="1446" b="1" i="0" u="none" strike="noStrike" baseline="0">
                <a:solidFill>
                  <a:schemeClr val="tx1"/>
                </a:solidFill>
                <a:latin typeface="メイリオ"/>
                <a:ea typeface="メイリオ"/>
                <a:cs typeface="メイリオ"/>
              </a:defRPr>
            </a:pPr>
            <a:endParaRPr lang="ja-JP"/>
          </a:p>
        </c:txPr>
        <c:crossAx val="221100888"/>
        <c:crosses val="autoZero"/>
        <c:crossBetween val="between"/>
      </c:valAx>
      <c:spPr>
        <a:solidFill>
          <a:srgbClr val="C0C0C0"/>
        </a:solidFill>
        <a:ln w="18360">
          <a:solidFill>
            <a:schemeClr val="tx1"/>
          </a:solidFill>
          <a:prstDash val="solid"/>
        </a:ln>
      </c:spPr>
    </c:plotArea>
    <c:plotVisOnly val="1"/>
    <c:dispBlanksAs val="gap"/>
    <c:showDLblsOverMax val="0"/>
  </c:chart>
  <c:spPr>
    <a:noFill/>
    <a:ln>
      <a:noFill/>
    </a:ln>
  </c:spPr>
  <c:txPr>
    <a:bodyPr/>
    <a:lstStyle/>
    <a:p>
      <a:pPr>
        <a:defRPr sz="2205" b="1" i="0" u="none" strike="noStrike" baseline="0">
          <a:solidFill>
            <a:schemeClr val="tx1"/>
          </a:solidFill>
          <a:latin typeface="メイリオ"/>
          <a:ea typeface="メイリオ"/>
          <a:cs typeface="メイリオ"/>
        </a:defRPr>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2547770700636945E-2"/>
          <c:y val="0.10526315789473684"/>
          <c:w val="0.9347133757961783"/>
          <c:h val="0.79473684210526319"/>
        </c:manualLayout>
      </c:layout>
      <c:barChart>
        <c:barDir val="col"/>
        <c:grouping val="clustered"/>
        <c:varyColors val="0"/>
        <c:ser>
          <c:idx val="0"/>
          <c:order val="0"/>
          <c:tx>
            <c:strRef>
              <c:f>Sheet1!$A$2</c:f>
              <c:strCache>
                <c:ptCount val="1"/>
                <c:pt idx="0">
                  <c:v>売上</c:v>
                </c:pt>
              </c:strCache>
            </c:strRef>
          </c:tx>
          <c:spPr>
            <a:solidFill>
              <a:srgbClr val="FFFFFF"/>
            </a:solidFill>
            <a:ln w="17254">
              <a:solidFill>
                <a:srgbClr val="000000"/>
              </a:solidFill>
              <a:prstDash val="solid"/>
            </a:ln>
          </c:spPr>
          <c:invertIfNegative val="0"/>
          <c:cat>
            <c:strRef>
              <c:f>Sheet1!$B$1:$K$1</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Sheet1!$B$2:$K$2</c:f>
              <c:numCache>
                <c:formatCode>General</c:formatCode>
                <c:ptCount val="10"/>
                <c:pt idx="0">
                  <c:v>10</c:v>
                </c:pt>
                <c:pt idx="1">
                  <c:v>15</c:v>
                </c:pt>
                <c:pt idx="2">
                  <c:v>30</c:v>
                </c:pt>
                <c:pt idx="3">
                  <c:v>45</c:v>
                </c:pt>
                <c:pt idx="4">
                  <c:v>55</c:v>
                </c:pt>
                <c:pt idx="5">
                  <c:v>60</c:v>
                </c:pt>
                <c:pt idx="6">
                  <c:v>62</c:v>
                </c:pt>
                <c:pt idx="7">
                  <c:v>58</c:v>
                </c:pt>
                <c:pt idx="8">
                  <c:v>55</c:v>
                </c:pt>
                <c:pt idx="9">
                  <c:v>59</c:v>
                </c:pt>
              </c:numCache>
            </c:numRef>
          </c:val>
          <c:extLst>
            <c:ext xmlns:c16="http://schemas.microsoft.com/office/drawing/2014/chart" uri="{C3380CC4-5D6E-409C-BE32-E72D297353CC}">
              <c16:uniqueId val="{00000000-2B6D-4845-9956-E6A401BD9ECA}"/>
            </c:ext>
          </c:extLst>
        </c:ser>
        <c:dLbls>
          <c:showLegendKey val="0"/>
          <c:showVal val="0"/>
          <c:showCatName val="0"/>
          <c:showSerName val="0"/>
          <c:showPercent val="0"/>
          <c:showBubbleSize val="0"/>
        </c:dLbls>
        <c:gapWidth val="150"/>
        <c:axId val="205517528"/>
        <c:axId val="1"/>
      </c:barChart>
      <c:catAx>
        <c:axId val="205517528"/>
        <c:scaling>
          <c:orientation val="minMax"/>
        </c:scaling>
        <c:delete val="0"/>
        <c:axPos val="b"/>
        <c:numFmt formatCode="General" sourceLinked="1"/>
        <c:majorTickMark val="in"/>
        <c:minorTickMark val="none"/>
        <c:tickLblPos val="nextTo"/>
        <c:spPr>
          <a:ln w="4313">
            <a:solidFill>
              <a:schemeClr val="tx1"/>
            </a:solidFill>
            <a:prstDash val="solid"/>
          </a:ln>
        </c:spPr>
        <c:txPr>
          <a:bodyPr rot="0" vert="horz"/>
          <a:lstStyle/>
          <a:p>
            <a:pPr>
              <a:defRPr sz="1121" b="1" i="0" u="none" strike="noStrike" baseline="0">
                <a:solidFill>
                  <a:schemeClr val="tx1"/>
                </a:solidFill>
                <a:latin typeface="メイリオ"/>
                <a:ea typeface="メイリオ"/>
                <a:cs typeface="メイリオ"/>
              </a:defRPr>
            </a:pPr>
            <a:endParaRPr lang="ja-JP"/>
          </a:p>
        </c:txPr>
        <c:crossAx val="1"/>
        <c:crosses val="autoZero"/>
        <c:auto val="1"/>
        <c:lblAlgn val="ctr"/>
        <c:lblOffset val="100"/>
        <c:tickLblSkip val="1"/>
        <c:tickMarkSkip val="1"/>
        <c:noMultiLvlLbl val="1"/>
      </c:catAx>
      <c:valAx>
        <c:axId val="1"/>
        <c:scaling>
          <c:orientation val="minMax"/>
        </c:scaling>
        <c:delete val="0"/>
        <c:axPos val="l"/>
        <c:majorGridlines>
          <c:spPr>
            <a:ln w="4313">
              <a:solidFill>
                <a:srgbClr val="FFFFFF"/>
              </a:solidFill>
              <a:prstDash val="sysDash"/>
            </a:ln>
          </c:spPr>
        </c:majorGridlines>
        <c:numFmt formatCode="General" sourceLinked="1"/>
        <c:majorTickMark val="in"/>
        <c:minorTickMark val="none"/>
        <c:tickLblPos val="nextTo"/>
        <c:spPr>
          <a:ln w="4313">
            <a:solidFill>
              <a:schemeClr val="tx1"/>
            </a:solidFill>
            <a:prstDash val="solid"/>
          </a:ln>
        </c:spPr>
        <c:txPr>
          <a:bodyPr rot="0" vert="horz"/>
          <a:lstStyle/>
          <a:p>
            <a:pPr>
              <a:defRPr sz="1359" b="1" i="0" u="none" strike="noStrike" baseline="0">
                <a:solidFill>
                  <a:schemeClr val="tx1"/>
                </a:solidFill>
                <a:latin typeface="メイリオ"/>
                <a:ea typeface="メイリオ"/>
                <a:cs typeface="メイリオ"/>
              </a:defRPr>
            </a:pPr>
            <a:endParaRPr lang="ja-JP"/>
          </a:p>
        </c:txPr>
        <c:crossAx val="205517528"/>
        <c:crosses val="autoZero"/>
        <c:crossBetween val="between"/>
      </c:valAx>
      <c:spPr>
        <a:solidFill>
          <a:srgbClr val="808080"/>
        </a:solidFill>
        <a:ln w="17254">
          <a:solidFill>
            <a:schemeClr val="tx1"/>
          </a:solidFill>
          <a:prstDash val="solid"/>
        </a:ln>
      </c:spPr>
    </c:plotArea>
    <c:plotVisOnly val="1"/>
    <c:dispBlanksAs val="gap"/>
    <c:showDLblsOverMax val="0"/>
  </c:chart>
  <c:spPr>
    <a:noFill/>
    <a:ln>
      <a:noFill/>
    </a:ln>
  </c:spPr>
  <c:txPr>
    <a:bodyPr/>
    <a:lstStyle/>
    <a:p>
      <a:pPr>
        <a:defRPr sz="2072" b="1" i="0" u="none" strike="noStrike" baseline="0">
          <a:solidFill>
            <a:schemeClr val="tx1"/>
          </a:solidFill>
          <a:latin typeface="メイリオ"/>
          <a:ea typeface="メイリオ"/>
          <a:cs typeface="メイリオ"/>
        </a:defRPr>
      </a:pPr>
      <a:endParaRPr lang="ja-JP"/>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6878980891719744E-2"/>
          <c:y val="0.10526315789473684"/>
          <c:w val="0.84235668789808915"/>
          <c:h val="0.66052631578947374"/>
        </c:manualLayout>
      </c:layout>
      <c:barChart>
        <c:barDir val="col"/>
        <c:grouping val="stacked"/>
        <c:varyColors val="0"/>
        <c:ser>
          <c:idx val="0"/>
          <c:order val="0"/>
          <c:tx>
            <c:strRef>
              <c:f>Sheet1!$A$2</c:f>
              <c:strCache>
                <c:ptCount val="1"/>
                <c:pt idx="0">
                  <c:v>事業Ａ</c:v>
                </c:pt>
              </c:strCache>
            </c:strRef>
          </c:tx>
          <c:spPr>
            <a:solidFill>
              <a:srgbClr val="FF9900"/>
            </a:solidFill>
            <a:ln w="35495">
              <a:noFill/>
            </a:ln>
          </c:spPr>
          <c:invertIfNegative val="0"/>
          <c:cat>
            <c:strRef>
              <c:f>Sheet1!$B$1:$K$1</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Sheet1!$B$2:$K$2</c:f>
              <c:numCache>
                <c:formatCode>General</c:formatCode>
                <c:ptCount val="10"/>
                <c:pt idx="0">
                  <c:v>10</c:v>
                </c:pt>
                <c:pt idx="1">
                  <c:v>15</c:v>
                </c:pt>
                <c:pt idx="2">
                  <c:v>30</c:v>
                </c:pt>
                <c:pt idx="3">
                  <c:v>45</c:v>
                </c:pt>
                <c:pt idx="4">
                  <c:v>55</c:v>
                </c:pt>
                <c:pt idx="5">
                  <c:v>60</c:v>
                </c:pt>
                <c:pt idx="6">
                  <c:v>62</c:v>
                </c:pt>
                <c:pt idx="7">
                  <c:v>58</c:v>
                </c:pt>
                <c:pt idx="8">
                  <c:v>55</c:v>
                </c:pt>
                <c:pt idx="9">
                  <c:v>59</c:v>
                </c:pt>
              </c:numCache>
            </c:numRef>
          </c:val>
          <c:extLst>
            <c:ext xmlns:c16="http://schemas.microsoft.com/office/drawing/2014/chart" uri="{C3380CC4-5D6E-409C-BE32-E72D297353CC}">
              <c16:uniqueId val="{00000000-6F29-48E2-A9AE-445EEB0E365F}"/>
            </c:ext>
          </c:extLst>
        </c:ser>
        <c:ser>
          <c:idx val="1"/>
          <c:order val="1"/>
          <c:tx>
            <c:strRef>
              <c:f>Sheet1!$A$3</c:f>
              <c:strCache>
                <c:ptCount val="1"/>
                <c:pt idx="0">
                  <c:v>事業Ｂ</c:v>
                </c:pt>
              </c:strCache>
            </c:strRef>
          </c:tx>
          <c:spPr>
            <a:solidFill>
              <a:srgbClr val="FFCC00"/>
            </a:solidFill>
            <a:ln w="35495">
              <a:noFill/>
            </a:ln>
          </c:spPr>
          <c:invertIfNegative val="0"/>
          <c:cat>
            <c:strRef>
              <c:f>Sheet1!$B$1:$K$1</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Sheet1!$B$3:$K$3</c:f>
              <c:numCache>
                <c:formatCode>General</c:formatCode>
                <c:ptCount val="10"/>
                <c:pt idx="0">
                  <c:v>4</c:v>
                </c:pt>
                <c:pt idx="1">
                  <c:v>5</c:v>
                </c:pt>
                <c:pt idx="2">
                  <c:v>15</c:v>
                </c:pt>
                <c:pt idx="3">
                  <c:v>20</c:v>
                </c:pt>
                <c:pt idx="4">
                  <c:v>22</c:v>
                </c:pt>
                <c:pt idx="5">
                  <c:v>24</c:v>
                </c:pt>
                <c:pt idx="6">
                  <c:v>25</c:v>
                </c:pt>
                <c:pt idx="7">
                  <c:v>30</c:v>
                </c:pt>
                <c:pt idx="8">
                  <c:v>28</c:v>
                </c:pt>
                <c:pt idx="9">
                  <c:v>25</c:v>
                </c:pt>
              </c:numCache>
            </c:numRef>
          </c:val>
          <c:extLst>
            <c:ext xmlns:c16="http://schemas.microsoft.com/office/drawing/2014/chart" uri="{C3380CC4-5D6E-409C-BE32-E72D297353CC}">
              <c16:uniqueId val="{00000001-6F29-48E2-A9AE-445EEB0E365F}"/>
            </c:ext>
          </c:extLst>
        </c:ser>
        <c:dLbls>
          <c:showLegendKey val="0"/>
          <c:showVal val="0"/>
          <c:showCatName val="0"/>
          <c:showSerName val="0"/>
          <c:showPercent val="0"/>
          <c:showBubbleSize val="0"/>
        </c:dLbls>
        <c:gapWidth val="150"/>
        <c:overlap val="100"/>
        <c:axId val="205514248"/>
        <c:axId val="1"/>
      </c:barChart>
      <c:catAx>
        <c:axId val="205514248"/>
        <c:scaling>
          <c:orientation val="minMax"/>
        </c:scaling>
        <c:delete val="0"/>
        <c:axPos val="b"/>
        <c:numFmt formatCode="General" sourceLinked="1"/>
        <c:majorTickMark val="in"/>
        <c:minorTickMark val="none"/>
        <c:tickLblPos val="nextTo"/>
        <c:spPr>
          <a:ln w="4437">
            <a:solidFill>
              <a:schemeClr val="tx1"/>
            </a:solidFill>
            <a:prstDash val="solid"/>
          </a:ln>
        </c:spPr>
        <c:txPr>
          <a:bodyPr rot="0" vert="horz"/>
          <a:lstStyle/>
          <a:p>
            <a:pPr>
              <a:defRPr sz="1153" b="1" i="0" u="none" strike="noStrike" baseline="0">
                <a:solidFill>
                  <a:schemeClr val="tx1"/>
                </a:solidFill>
                <a:latin typeface="メイリオ"/>
                <a:ea typeface="メイリオ"/>
                <a:cs typeface="メイリオ"/>
              </a:defRPr>
            </a:pPr>
            <a:endParaRPr lang="ja-JP"/>
          </a:p>
        </c:txPr>
        <c:crossAx val="1"/>
        <c:crosses val="autoZero"/>
        <c:auto val="1"/>
        <c:lblAlgn val="ctr"/>
        <c:lblOffset val="100"/>
        <c:tickLblSkip val="1"/>
        <c:tickMarkSkip val="1"/>
        <c:noMultiLvlLbl val="1"/>
      </c:catAx>
      <c:valAx>
        <c:axId val="1"/>
        <c:scaling>
          <c:orientation val="minMax"/>
        </c:scaling>
        <c:delete val="0"/>
        <c:axPos val="l"/>
        <c:majorGridlines>
          <c:spPr>
            <a:ln w="4437">
              <a:solidFill>
                <a:srgbClr val="FFFFFF"/>
              </a:solidFill>
              <a:prstDash val="sysDash"/>
            </a:ln>
          </c:spPr>
        </c:majorGridlines>
        <c:numFmt formatCode="General" sourceLinked="1"/>
        <c:majorTickMark val="in"/>
        <c:minorTickMark val="none"/>
        <c:tickLblPos val="nextTo"/>
        <c:spPr>
          <a:ln w="4437">
            <a:solidFill>
              <a:schemeClr val="tx1"/>
            </a:solidFill>
            <a:prstDash val="solid"/>
          </a:ln>
        </c:spPr>
        <c:txPr>
          <a:bodyPr rot="0" vert="horz"/>
          <a:lstStyle/>
          <a:p>
            <a:pPr>
              <a:defRPr sz="1397" b="1" i="0" u="none" strike="noStrike" baseline="0">
                <a:solidFill>
                  <a:schemeClr val="tx1"/>
                </a:solidFill>
                <a:latin typeface="メイリオ"/>
                <a:ea typeface="メイリオ"/>
                <a:cs typeface="メイリオ"/>
              </a:defRPr>
            </a:pPr>
            <a:endParaRPr lang="ja-JP"/>
          </a:p>
        </c:txPr>
        <c:crossAx val="205514248"/>
        <c:crosses val="autoZero"/>
        <c:crossBetween val="between"/>
      </c:valAx>
      <c:spPr>
        <a:gradFill rotWithShape="0">
          <a:gsLst>
            <a:gs pos="0">
              <a:srgbClr xmlns:mc="http://schemas.openxmlformats.org/markup-compatibility/2006" xmlns:a14="http://schemas.microsoft.com/office/drawing/2010/main" val="99CCFF" mc:Ignorable="a14" a14:legacySpreadsheetColorIndex="44"/>
            </a:gs>
            <a:gs pos="100000">
              <a:srgbClr xmlns:mc="http://schemas.openxmlformats.org/markup-compatibility/2006" xmlns:a14="http://schemas.microsoft.com/office/drawing/2010/main" val="3366FF" mc:Ignorable="a14" a14:legacySpreadsheetColorIndex="48"/>
            </a:gs>
          </a:gsLst>
          <a:lin ang="5400000" scaled="1"/>
        </a:gradFill>
        <a:ln w="17747">
          <a:solidFill>
            <a:schemeClr val="tx1"/>
          </a:solidFill>
          <a:prstDash val="solid"/>
        </a:ln>
      </c:spPr>
    </c:plotArea>
    <c:legend>
      <c:legendPos val="b"/>
      <c:layout>
        <c:manualLayout>
          <c:xMode val="edge"/>
          <c:yMode val="edge"/>
          <c:x val="8.9171974522292988E-2"/>
          <c:y val="0.12105263157894737"/>
          <c:w val="0.19904458598726116"/>
          <c:h val="7.6315789473684212E-2"/>
        </c:manualLayout>
      </c:layout>
      <c:overlay val="0"/>
      <c:spPr>
        <a:solidFill>
          <a:srgbClr val="FFFFFF"/>
        </a:solidFill>
        <a:ln w="4437">
          <a:solidFill>
            <a:schemeClr val="tx1"/>
          </a:solidFill>
          <a:prstDash val="solid"/>
        </a:ln>
      </c:spPr>
      <c:txPr>
        <a:bodyPr/>
        <a:lstStyle/>
        <a:p>
          <a:pPr>
            <a:defRPr sz="1286" b="1" i="0" u="none" strike="noStrike" baseline="0">
              <a:solidFill>
                <a:schemeClr val="tx1"/>
              </a:solidFill>
              <a:latin typeface="メイリオ"/>
              <a:ea typeface="メイリオ"/>
              <a:cs typeface="メイリオ"/>
            </a:defRPr>
          </a:pPr>
          <a:endParaRPr lang="ja-JP"/>
        </a:p>
      </c:txPr>
    </c:legend>
    <c:plotVisOnly val="1"/>
    <c:dispBlanksAs val="gap"/>
    <c:showDLblsOverMax val="0"/>
  </c:chart>
  <c:spPr>
    <a:noFill/>
    <a:ln>
      <a:noFill/>
    </a:ln>
  </c:spPr>
  <c:txPr>
    <a:bodyPr/>
    <a:lstStyle/>
    <a:p>
      <a:pPr>
        <a:defRPr sz="2131" b="1" i="0" u="none" strike="noStrike" baseline="0">
          <a:solidFill>
            <a:schemeClr val="tx1"/>
          </a:solidFill>
          <a:latin typeface="メイリオ"/>
          <a:ea typeface="メイリオ"/>
          <a:cs typeface="メイリオ"/>
        </a:defRPr>
      </a:pPr>
      <a:endParaRPr lang="ja-JP"/>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6878980891719744E-2"/>
          <c:y val="0.10526315789473684"/>
          <c:w val="0.84235668789808915"/>
          <c:h val="0.66052631578947374"/>
        </c:manualLayout>
      </c:layout>
      <c:barChart>
        <c:barDir val="col"/>
        <c:grouping val="stacked"/>
        <c:varyColors val="0"/>
        <c:ser>
          <c:idx val="0"/>
          <c:order val="0"/>
          <c:tx>
            <c:strRef>
              <c:f>Sheet1!$A$2</c:f>
              <c:strCache>
                <c:ptCount val="1"/>
                <c:pt idx="0">
                  <c:v>事業Ａ</c:v>
                </c:pt>
              </c:strCache>
            </c:strRef>
          </c:tx>
          <c:spPr>
            <a:solidFill>
              <a:srgbClr val="FF9900"/>
            </a:solidFill>
            <a:ln w="35495">
              <a:noFill/>
            </a:ln>
          </c:spPr>
          <c:invertIfNegative val="0"/>
          <c:cat>
            <c:strRef>
              <c:f>Sheet1!$B$1:$K$1</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Sheet1!$B$2:$K$2</c:f>
              <c:numCache>
                <c:formatCode>General</c:formatCode>
                <c:ptCount val="10"/>
                <c:pt idx="0">
                  <c:v>10</c:v>
                </c:pt>
                <c:pt idx="1">
                  <c:v>15</c:v>
                </c:pt>
                <c:pt idx="2">
                  <c:v>30</c:v>
                </c:pt>
                <c:pt idx="3">
                  <c:v>45</c:v>
                </c:pt>
                <c:pt idx="4">
                  <c:v>55</c:v>
                </c:pt>
                <c:pt idx="5">
                  <c:v>60</c:v>
                </c:pt>
                <c:pt idx="6">
                  <c:v>62</c:v>
                </c:pt>
                <c:pt idx="7">
                  <c:v>58</c:v>
                </c:pt>
                <c:pt idx="8">
                  <c:v>55</c:v>
                </c:pt>
                <c:pt idx="9">
                  <c:v>59</c:v>
                </c:pt>
              </c:numCache>
            </c:numRef>
          </c:val>
          <c:extLst>
            <c:ext xmlns:c16="http://schemas.microsoft.com/office/drawing/2014/chart" uri="{C3380CC4-5D6E-409C-BE32-E72D297353CC}">
              <c16:uniqueId val="{00000000-78F3-46BF-9167-E60E27D8579C}"/>
            </c:ext>
          </c:extLst>
        </c:ser>
        <c:ser>
          <c:idx val="1"/>
          <c:order val="1"/>
          <c:tx>
            <c:strRef>
              <c:f>Sheet1!$A$3</c:f>
              <c:strCache>
                <c:ptCount val="1"/>
                <c:pt idx="0">
                  <c:v>事業Ｂ</c:v>
                </c:pt>
              </c:strCache>
            </c:strRef>
          </c:tx>
          <c:spPr>
            <a:solidFill>
              <a:srgbClr val="FFCC00"/>
            </a:solidFill>
            <a:ln w="35495">
              <a:noFill/>
            </a:ln>
          </c:spPr>
          <c:invertIfNegative val="0"/>
          <c:cat>
            <c:strRef>
              <c:f>Sheet1!$B$1:$K$1</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Sheet1!$B$3:$K$3</c:f>
              <c:numCache>
                <c:formatCode>General</c:formatCode>
                <c:ptCount val="10"/>
                <c:pt idx="0">
                  <c:v>4</c:v>
                </c:pt>
                <c:pt idx="1">
                  <c:v>5</c:v>
                </c:pt>
                <c:pt idx="2">
                  <c:v>15</c:v>
                </c:pt>
                <c:pt idx="3">
                  <c:v>20</c:v>
                </c:pt>
                <c:pt idx="4">
                  <c:v>22</c:v>
                </c:pt>
                <c:pt idx="5">
                  <c:v>24</c:v>
                </c:pt>
                <c:pt idx="6">
                  <c:v>25</c:v>
                </c:pt>
                <c:pt idx="7">
                  <c:v>30</c:v>
                </c:pt>
                <c:pt idx="8">
                  <c:v>28</c:v>
                </c:pt>
                <c:pt idx="9">
                  <c:v>25</c:v>
                </c:pt>
              </c:numCache>
            </c:numRef>
          </c:val>
          <c:extLst>
            <c:ext xmlns:c16="http://schemas.microsoft.com/office/drawing/2014/chart" uri="{C3380CC4-5D6E-409C-BE32-E72D297353CC}">
              <c16:uniqueId val="{00000001-78F3-46BF-9167-E60E27D8579C}"/>
            </c:ext>
          </c:extLst>
        </c:ser>
        <c:ser>
          <c:idx val="2"/>
          <c:order val="2"/>
          <c:tx>
            <c:strRef>
              <c:f>Sheet1!$A$4</c:f>
              <c:strCache>
                <c:ptCount val="1"/>
                <c:pt idx="0">
                  <c:v>その他</c:v>
                </c:pt>
              </c:strCache>
            </c:strRef>
          </c:tx>
          <c:spPr>
            <a:solidFill>
              <a:srgbClr val="FF99CC"/>
            </a:solidFill>
            <a:ln w="35495">
              <a:noFill/>
            </a:ln>
          </c:spPr>
          <c:invertIfNegative val="0"/>
          <c:cat>
            <c:strRef>
              <c:f>Sheet1!$B$1:$K$1</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Sheet1!$B$4:$K$4</c:f>
              <c:numCache>
                <c:formatCode>General</c:formatCode>
                <c:ptCount val="10"/>
                <c:pt idx="0">
                  <c:v>2</c:v>
                </c:pt>
                <c:pt idx="1">
                  <c:v>1</c:v>
                </c:pt>
                <c:pt idx="2">
                  <c:v>5</c:v>
                </c:pt>
                <c:pt idx="3">
                  <c:v>3</c:v>
                </c:pt>
                <c:pt idx="4">
                  <c:v>4</c:v>
                </c:pt>
                <c:pt idx="5">
                  <c:v>5</c:v>
                </c:pt>
                <c:pt idx="6">
                  <c:v>10</c:v>
                </c:pt>
                <c:pt idx="7">
                  <c:v>12</c:v>
                </c:pt>
                <c:pt idx="8">
                  <c:v>10</c:v>
                </c:pt>
                <c:pt idx="9">
                  <c:v>5</c:v>
                </c:pt>
              </c:numCache>
            </c:numRef>
          </c:val>
          <c:extLst>
            <c:ext xmlns:c16="http://schemas.microsoft.com/office/drawing/2014/chart" uri="{C3380CC4-5D6E-409C-BE32-E72D297353CC}">
              <c16:uniqueId val="{00000002-78F3-46BF-9167-E60E27D8579C}"/>
            </c:ext>
          </c:extLst>
        </c:ser>
        <c:dLbls>
          <c:showLegendKey val="0"/>
          <c:showVal val="0"/>
          <c:showCatName val="0"/>
          <c:showSerName val="0"/>
          <c:showPercent val="0"/>
          <c:showBubbleSize val="0"/>
        </c:dLbls>
        <c:gapWidth val="150"/>
        <c:overlap val="100"/>
        <c:axId val="219718752"/>
        <c:axId val="1"/>
      </c:barChart>
      <c:catAx>
        <c:axId val="219718752"/>
        <c:scaling>
          <c:orientation val="minMax"/>
        </c:scaling>
        <c:delete val="0"/>
        <c:axPos val="b"/>
        <c:numFmt formatCode="General" sourceLinked="1"/>
        <c:majorTickMark val="in"/>
        <c:minorTickMark val="none"/>
        <c:tickLblPos val="nextTo"/>
        <c:spPr>
          <a:ln w="4437">
            <a:solidFill>
              <a:schemeClr val="tx1"/>
            </a:solidFill>
            <a:prstDash val="solid"/>
          </a:ln>
        </c:spPr>
        <c:txPr>
          <a:bodyPr rot="0" vert="horz"/>
          <a:lstStyle/>
          <a:p>
            <a:pPr>
              <a:defRPr sz="1153" b="1" i="0" u="none" strike="noStrike" baseline="0">
                <a:solidFill>
                  <a:schemeClr val="tx1"/>
                </a:solidFill>
                <a:latin typeface="メイリオ"/>
                <a:ea typeface="メイリオ"/>
                <a:cs typeface="メイリオ"/>
              </a:defRPr>
            </a:pPr>
            <a:endParaRPr lang="ja-JP"/>
          </a:p>
        </c:txPr>
        <c:crossAx val="1"/>
        <c:crosses val="autoZero"/>
        <c:auto val="1"/>
        <c:lblAlgn val="ctr"/>
        <c:lblOffset val="100"/>
        <c:tickLblSkip val="1"/>
        <c:tickMarkSkip val="1"/>
        <c:noMultiLvlLbl val="1"/>
      </c:catAx>
      <c:valAx>
        <c:axId val="1"/>
        <c:scaling>
          <c:orientation val="minMax"/>
        </c:scaling>
        <c:delete val="0"/>
        <c:axPos val="l"/>
        <c:majorGridlines>
          <c:spPr>
            <a:ln w="4437">
              <a:solidFill>
                <a:srgbClr val="FFFFFF"/>
              </a:solidFill>
              <a:prstDash val="sysDash"/>
            </a:ln>
          </c:spPr>
        </c:majorGridlines>
        <c:numFmt formatCode="General" sourceLinked="1"/>
        <c:majorTickMark val="in"/>
        <c:minorTickMark val="none"/>
        <c:tickLblPos val="nextTo"/>
        <c:spPr>
          <a:ln w="4437">
            <a:solidFill>
              <a:schemeClr val="tx1"/>
            </a:solidFill>
            <a:prstDash val="solid"/>
          </a:ln>
        </c:spPr>
        <c:txPr>
          <a:bodyPr rot="0" vert="horz"/>
          <a:lstStyle/>
          <a:p>
            <a:pPr>
              <a:defRPr sz="1397" b="1" i="0" u="none" strike="noStrike" baseline="0">
                <a:solidFill>
                  <a:schemeClr val="tx1"/>
                </a:solidFill>
                <a:latin typeface="メイリオ"/>
                <a:ea typeface="メイリオ"/>
                <a:cs typeface="メイリオ"/>
              </a:defRPr>
            </a:pPr>
            <a:endParaRPr lang="ja-JP"/>
          </a:p>
        </c:txPr>
        <c:crossAx val="219718752"/>
        <c:crosses val="autoZero"/>
        <c:crossBetween val="between"/>
      </c:valAx>
      <c:spPr>
        <a:gradFill rotWithShape="0">
          <a:gsLst>
            <a:gs pos="0">
              <a:srgbClr xmlns:mc="http://schemas.openxmlformats.org/markup-compatibility/2006" xmlns:a14="http://schemas.microsoft.com/office/drawing/2010/main" val="99CCFF" mc:Ignorable="a14" a14:legacySpreadsheetColorIndex="44"/>
            </a:gs>
            <a:gs pos="100000">
              <a:srgbClr xmlns:mc="http://schemas.openxmlformats.org/markup-compatibility/2006" xmlns:a14="http://schemas.microsoft.com/office/drawing/2010/main" val="3366FF" mc:Ignorable="a14" a14:legacySpreadsheetColorIndex="48"/>
            </a:gs>
          </a:gsLst>
          <a:lin ang="5400000" scaled="1"/>
        </a:gradFill>
        <a:ln w="17747">
          <a:solidFill>
            <a:schemeClr val="tx1"/>
          </a:solidFill>
          <a:prstDash val="solid"/>
        </a:ln>
      </c:spPr>
    </c:plotArea>
    <c:legend>
      <c:legendPos val="b"/>
      <c:layout>
        <c:manualLayout>
          <c:xMode val="edge"/>
          <c:yMode val="edge"/>
          <c:x val="9.7133757961783446E-2"/>
          <c:y val="0.1736842105263158"/>
          <c:w val="0.29458598726114649"/>
          <c:h val="7.6315789473684212E-2"/>
        </c:manualLayout>
      </c:layout>
      <c:overlay val="0"/>
      <c:spPr>
        <a:solidFill>
          <a:srgbClr val="FFFFFF"/>
        </a:solidFill>
        <a:ln w="4437">
          <a:solidFill>
            <a:schemeClr val="tx1"/>
          </a:solidFill>
          <a:prstDash val="solid"/>
        </a:ln>
      </c:spPr>
      <c:txPr>
        <a:bodyPr/>
        <a:lstStyle/>
        <a:p>
          <a:pPr>
            <a:defRPr sz="1286" b="1" i="0" u="none" strike="noStrike" baseline="0">
              <a:solidFill>
                <a:schemeClr val="tx1"/>
              </a:solidFill>
              <a:latin typeface="メイリオ"/>
              <a:ea typeface="メイリオ"/>
              <a:cs typeface="メイリオ"/>
            </a:defRPr>
          </a:pPr>
          <a:endParaRPr lang="ja-JP"/>
        </a:p>
      </c:txPr>
    </c:legend>
    <c:plotVisOnly val="1"/>
    <c:dispBlanksAs val="gap"/>
    <c:showDLblsOverMax val="0"/>
  </c:chart>
  <c:spPr>
    <a:noFill/>
    <a:ln>
      <a:noFill/>
    </a:ln>
  </c:spPr>
  <c:txPr>
    <a:bodyPr/>
    <a:lstStyle/>
    <a:p>
      <a:pPr>
        <a:defRPr sz="2131" b="1" i="0" u="none" strike="noStrike" baseline="0">
          <a:solidFill>
            <a:schemeClr val="tx1"/>
          </a:solidFill>
          <a:latin typeface="メイリオ"/>
          <a:ea typeface="メイリオ"/>
          <a:cs typeface="メイリオ"/>
        </a:defRPr>
      </a:pPr>
      <a:endParaRPr lang="ja-JP"/>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hPercent val="100"/>
      <c:rotY val="20"/>
      <c:depthPercent val="100"/>
      <c:rAngAx val="0"/>
      <c:perspective val="50"/>
    </c:view3D>
    <c:floor>
      <c:thickness val="0"/>
      <c:spPr>
        <a:solidFill>
          <a:srgbClr val="C0C0C0"/>
        </a:solidFill>
        <a:ln w="3175">
          <a:solidFill>
            <a:schemeClr val="tx1"/>
          </a:solidFill>
          <a:prstDash val="solid"/>
        </a:ln>
      </c:spPr>
    </c:floor>
    <c:sideWall>
      <c:thickness val="0"/>
      <c:spPr>
        <a:gradFill rotWithShape="0">
          <a:gsLst>
            <a:gs pos="0">
              <a:srgbClr xmlns:mc="http://schemas.openxmlformats.org/markup-compatibility/2006" xmlns:a14="http://schemas.microsoft.com/office/drawing/2010/main" val="C0C0C0" mc:Ignorable="a14" a14:legacySpreadsheetColorIndex="22"/>
            </a:gs>
            <a:gs pos="100000">
              <a:srgbClr xmlns:mc="http://schemas.openxmlformats.org/markup-compatibility/2006" xmlns:a14="http://schemas.microsoft.com/office/drawing/2010/main" val="000000" mc:Ignorable="a14" a14:legacySpreadsheetColorIndex="8"/>
            </a:gs>
          </a:gsLst>
          <a:lin ang="5400000" scaled="1"/>
        </a:gradFill>
        <a:ln w="12700">
          <a:solidFill>
            <a:schemeClr val="tx1"/>
          </a:solidFill>
          <a:prstDash val="solid"/>
        </a:ln>
      </c:spPr>
    </c:sideWall>
    <c:backWall>
      <c:thickness val="0"/>
      <c:spPr>
        <a:gradFill rotWithShape="0">
          <a:gsLst>
            <a:gs pos="0">
              <a:srgbClr xmlns:mc="http://schemas.openxmlformats.org/markup-compatibility/2006" xmlns:a14="http://schemas.microsoft.com/office/drawing/2010/main" val="C0C0C0" mc:Ignorable="a14" a14:legacySpreadsheetColorIndex="22"/>
            </a:gs>
            <a:gs pos="100000">
              <a:srgbClr xmlns:mc="http://schemas.openxmlformats.org/markup-compatibility/2006" xmlns:a14="http://schemas.microsoft.com/office/drawing/2010/main" val="000000" mc:Ignorable="a14" a14:legacySpreadsheetColorIndex="8"/>
            </a:gs>
          </a:gsLst>
          <a:lin ang="5400000" scaled="1"/>
        </a:gradFill>
        <a:ln w="12700">
          <a:solidFill>
            <a:schemeClr val="tx1"/>
          </a:solidFill>
          <a:prstDash val="solid"/>
        </a:ln>
      </c:spPr>
    </c:backWall>
    <c:plotArea>
      <c:layout>
        <c:manualLayout>
          <c:layoutTarget val="inner"/>
          <c:xMode val="edge"/>
          <c:yMode val="edge"/>
          <c:x val="3.662420382165605E-2"/>
          <c:y val="5.7894736842105263E-2"/>
          <c:w val="0.94904458598726116"/>
          <c:h val="0.83684210526315794"/>
        </c:manualLayout>
      </c:layout>
      <c:bar3DChart>
        <c:barDir val="col"/>
        <c:grouping val="standard"/>
        <c:varyColors val="0"/>
        <c:ser>
          <c:idx val="0"/>
          <c:order val="0"/>
          <c:tx>
            <c:strRef>
              <c:f>Sheet1!$A$2</c:f>
              <c:strCache>
                <c:ptCount val="1"/>
                <c:pt idx="0">
                  <c:v>売上</c:v>
                </c:pt>
              </c:strCache>
            </c:strRef>
          </c:tx>
          <c:spPr>
            <a:gradFill rotWithShape="0">
              <a:gsLst>
                <a:gs pos="0">
                  <a:srgbClr xmlns:mc="http://schemas.openxmlformats.org/markup-compatibility/2006" xmlns:a14="http://schemas.microsoft.com/office/drawing/2010/main" val="FF6600" mc:Ignorable="a14" a14:legacySpreadsheetColorIndex="53"/>
                </a:gs>
                <a:gs pos="100000">
                  <a:srgbClr xmlns:mc="http://schemas.openxmlformats.org/markup-compatibility/2006" xmlns:a14="http://schemas.microsoft.com/office/drawing/2010/main" val="0C0500" mc:Ignorable="a14" a14:legacySpreadsheetColorIndex="53">
                    <a:gamma/>
                    <a:shade val="46275"/>
                    <a:invGamma/>
                  </a:srgbClr>
                </a:gs>
              </a:gsLst>
              <a:lin ang="5400000" scaled="1"/>
            </a:gradFill>
            <a:ln w="37947">
              <a:noFill/>
            </a:ln>
          </c:spPr>
          <c:invertIfNegative val="0"/>
          <c:cat>
            <c:strRef>
              <c:f>Sheet1!$B$1:$K$1</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Sheet1!$B$2:$K$2</c:f>
              <c:numCache>
                <c:formatCode>General</c:formatCode>
                <c:ptCount val="10"/>
                <c:pt idx="0">
                  <c:v>10</c:v>
                </c:pt>
                <c:pt idx="1">
                  <c:v>15</c:v>
                </c:pt>
                <c:pt idx="2">
                  <c:v>30</c:v>
                </c:pt>
                <c:pt idx="3">
                  <c:v>45</c:v>
                </c:pt>
                <c:pt idx="4">
                  <c:v>55</c:v>
                </c:pt>
                <c:pt idx="5">
                  <c:v>60</c:v>
                </c:pt>
                <c:pt idx="6">
                  <c:v>62</c:v>
                </c:pt>
                <c:pt idx="7">
                  <c:v>58</c:v>
                </c:pt>
                <c:pt idx="8">
                  <c:v>55</c:v>
                </c:pt>
                <c:pt idx="9">
                  <c:v>59</c:v>
                </c:pt>
              </c:numCache>
            </c:numRef>
          </c:val>
          <c:extLst>
            <c:ext xmlns:c16="http://schemas.microsoft.com/office/drawing/2014/chart" uri="{C3380CC4-5D6E-409C-BE32-E72D297353CC}">
              <c16:uniqueId val="{00000000-7ADB-4E71-B6F7-2364F9E1E92D}"/>
            </c:ext>
          </c:extLst>
        </c:ser>
        <c:dLbls>
          <c:showLegendKey val="0"/>
          <c:showVal val="0"/>
          <c:showCatName val="0"/>
          <c:showSerName val="0"/>
          <c:showPercent val="0"/>
          <c:showBubbleSize val="0"/>
        </c:dLbls>
        <c:gapWidth val="150"/>
        <c:shape val="box"/>
        <c:axId val="217327872"/>
        <c:axId val="1"/>
        <c:axId val="2"/>
      </c:bar3DChart>
      <c:catAx>
        <c:axId val="217327872"/>
        <c:scaling>
          <c:orientation val="minMax"/>
        </c:scaling>
        <c:delete val="0"/>
        <c:axPos val="b"/>
        <c:numFmt formatCode="General" sourceLinked="1"/>
        <c:majorTickMark val="in"/>
        <c:minorTickMark val="none"/>
        <c:tickLblPos val="low"/>
        <c:spPr>
          <a:ln w="4743">
            <a:solidFill>
              <a:schemeClr val="tx1"/>
            </a:solidFill>
            <a:prstDash val="solid"/>
          </a:ln>
        </c:spPr>
        <c:txPr>
          <a:bodyPr rot="0" vert="horz"/>
          <a:lstStyle/>
          <a:p>
            <a:pPr>
              <a:defRPr sz="1233" b="1" i="0" u="none" strike="noStrike" baseline="0">
                <a:solidFill>
                  <a:schemeClr val="tx1"/>
                </a:solidFill>
                <a:latin typeface="メイリオ"/>
                <a:ea typeface="メイリオ"/>
                <a:cs typeface="メイリオ"/>
              </a:defRPr>
            </a:pPr>
            <a:endParaRPr lang="ja-JP"/>
          </a:p>
        </c:txPr>
        <c:crossAx val="1"/>
        <c:crosses val="autoZero"/>
        <c:auto val="1"/>
        <c:lblAlgn val="ctr"/>
        <c:lblOffset val="100"/>
        <c:tickLblSkip val="1"/>
        <c:tickMarkSkip val="1"/>
        <c:noMultiLvlLbl val="1"/>
      </c:catAx>
      <c:valAx>
        <c:axId val="1"/>
        <c:scaling>
          <c:orientation val="minMax"/>
        </c:scaling>
        <c:delete val="0"/>
        <c:axPos val="l"/>
        <c:majorGridlines>
          <c:spPr>
            <a:ln w="4743">
              <a:solidFill>
                <a:srgbClr val="FFFFFF"/>
              </a:solidFill>
              <a:prstDash val="sysDash"/>
            </a:ln>
          </c:spPr>
        </c:majorGridlines>
        <c:numFmt formatCode="General" sourceLinked="1"/>
        <c:majorTickMark val="in"/>
        <c:minorTickMark val="none"/>
        <c:tickLblPos val="nextTo"/>
        <c:spPr>
          <a:ln w="4743">
            <a:solidFill>
              <a:schemeClr val="tx1"/>
            </a:solidFill>
            <a:prstDash val="solid"/>
          </a:ln>
        </c:spPr>
        <c:txPr>
          <a:bodyPr rot="0" vert="horz"/>
          <a:lstStyle/>
          <a:p>
            <a:pPr>
              <a:defRPr sz="1494" b="1" i="0" u="none" strike="noStrike" baseline="0">
                <a:solidFill>
                  <a:schemeClr val="tx1"/>
                </a:solidFill>
                <a:latin typeface="メイリオ"/>
                <a:ea typeface="メイリオ"/>
                <a:cs typeface="メイリオ"/>
              </a:defRPr>
            </a:pPr>
            <a:endParaRPr lang="ja-JP"/>
          </a:p>
        </c:txPr>
        <c:crossAx val="217327872"/>
        <c:crosses val="autoZero"/>
        <c:crossBetween val="between"/>
      </c:valAx>
      <c:serAx>
        <c:axId val="2"/>
        <c:scaling>
          <c:orientation val="minMax"/>
        </c:scaling>
        <c:delete val="1"/>
        <c:axPos val="b"/>
        <c:majorTickMark val="out"/>
        <c:minorTickMark val="none"/>
        <c:tickLblPos val="nextTo"/>
        <c:crossAx val="1"/>
        <c:crosses val="autoZero"/>
      </c:serAx>
      <c:spPr>
        <a:noFill/>
        <a:ln w="37947">
          <a:noFill/>
        </a:ln>
      </c:spPr>
    </c:plotArea>
    <c:plotVisOnly val="1"/>
    <c:dispBlanksAs val="gap"/>
    <c:showDLblsOverMax val="0"/>
  </c:chart>
  <c:spPr>
    <a:noFill/>
    <a:ln>
      <a:noFill/>
    </a:ln>
  </c:spPr>
  <c:txPr>
    <a:bodyPr/>
    <a:lstStyle/>
    <a:p>
      <a:pPr>
        <a:defRPr sz="2278" b="1" i="0" u="none" strike="noStrike" baseline="0">
          <a:solidFill>
            <a:schemeClr val="tx1"/>
          </a:solidFill>
          <a:latin typeface="メイリオ"/>
          <a:ea typeface="メイリオ"/>
          <a:cs typeface="メイリオ"/>
        </a:defRPr>
      </a:pPr>
      <a:endParaRPr lang="ja-JP"/>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hPercent val="100"/>
      <c:rotY val="10"/>
      <c:depthPercent val="200"/>
      <c:rAngAx val="0"/>
      <c:perspective val="50"/>
    </c:view3D>
    <c:floor>
      <c:thickness val="0"/>
      <c:spPr>
        <a:solidFill>
          <a:srgbClr val="C0C0C0"/>
        </a:solidFill>
        <a:ln w="3175">
          <a:solidFill>
            <a:schemeClr val="tx1"/>
          </a:solidFill>
          <a:prstDash val="solid"/>
        </a:ln>
      </c:spPr>
    </c:floor>
    <c:sideWall>
      <c:thickness val="0"/>
      <c:spPr>
        <a:gradFill rotWithShape="0">
          <a:gsLst>
            <a:gs pos="0">
              <a:srgbClr xmlns:mc="http://schemas.openxmlformats.org/markup-compatibility/2006" xmlns:a14="http://schemas.microsoft.com/office/drawing/2010/main" val="C0C0C0" mc:Ignorable="a14" a14:legacySpreadsheetColorIndex="22"/>
            </a:gs>
            <a:gs pos="100000">
              <a:srgbClr xmlns:mc="http://schemas.openxmlformats.org/markup-compatibility/2006" xmlns:a14="http://schemas.microsoft.com/office/drawing/2010/main" val="000000" mc:Ignorable="a14" a14:legacySpreadsheetColorIndex="8"/>
            </a:gs>
          </a:gsLst>
          <a:lin ang="5400000" scaled="1"/>
        </a:gradFill>
        <a:ln w="12700">
          <a:solidFill>
            <a:schemeClr val="tx1"/>
          </a:solidFill>
          <a:prstDash val="solid"/>
        </a:ln>
      </c:spPr>
    </c:sideWall>
    <c:backWall>
      <c:thickness val="0"/>
      <c:spPr>
        <a:gradFill rotWithShape="0">
          <a:gsLst>
            <a:gs pos="0">
              <a:srgbClr xmlns:mc="http://schemas.openxmlformats.org/markup-compatibility/2006" xmlns:a14="http://schemas.microsoft.com/office/drawing/2010/main" val="C0C0C0" mc:Ignorable="a14" a14:legacySpreadsheetColorIndex="22"/>
            </a:gs>
            <a:gs pos="100000">
              <a:srgbClr xmlns:mc="http://schemas.openxmlformats.org/markup-compatibility/2006" xmlns:a14="http://schemas.microsoft.com/office/drawing/2010/main" val="000000" mc:Ignorable="a14" a14:legacySpreadsheetColorIndex="8"/>
            </a:gs>
          </a:gsLst>
          <a:lin ang="5400000" scaled="1"/>
        </a:gradFill>
        <a:ln w="12700">
          <a:solidFill>
            <a:schemeClr val="tx1"/>
          </a:solidFill>
          <a:prstDash val="solid"/>
        </a:ln>
      </c:spPr>
    </c:backWall>
    <c:plotArea>
      <c:layout>
        <c:manualLayout>
          <c:layoutTarget val="inner"/>
          <c:xMode val="edge"/>
          <c:yMode val="edge"/>
          <c:x val="3.662420382165605E-2"/>
          <c:y val="4.909560723514212E-2"/>
          <c:w val="0.9633757961783439"/>
          <c:h val="0.85529715762273906"/>
        </c:manualLayout>
      </c:layout>
      <c:bar3DChart>
        <c:barDir val="col"/>
        <c:grouping val="stacked"/>
        <c:varyColors val="0"/>
        <c:ser>
          <c:idx val="0"/>
          <c:order val="0"/>
          <c:tx>
            <c:strRef>
              <c:f>Sheet1!$A$2</c:f>
              <c:strCache>
                <c:ptCount val="1"/>
                <c:pt idx="0">
                  <c:v>事業Ａ</c:v>
                </c:pt>
              </c:strCache>
            </c:strRef>
          </c:tx>
          <c:spPr>
            <a:gradFill rotWithShape="0">
              <a:gsLst>
                <a:gs pos="0">
                  <a:srgbClr xmlns:mc="http://schemas.openxmlformats.org/markup-compatibility/2006" xmlns:a14="http://schemas.microsoft.com/office/drawing/2010/main" val="FF6600" mc:Ignorable="a14" a14:legacySpreadsheetColorIndex="53"/>
                </a:gs>
                <a:gs pos="100000">
                  <a:srgbClr xmlns:mc="http://schemas.openxmlformats.org/markup-compatibility/2006" xmlns:a14="http://schemas.microsoft.com/office/drawing/2010/main" val="0C0500" mc:Ignorable="a14" a14:legacySpreadsheetColorIndex="53">
                    <a:gamma/>
                    <a:shade val="46275"/>
                    <a:invGamma/>
                  </a:srgbClr>
                </a:gs>
              </a:gsLst>
              <a:lin ang="5400000" scaled="1"/>
            </a:gradFill>
            <a:ln w="37951">
              <a:noFill/>
            </a:ln>
          </c:spPr>
          <c:invertIfNegative val="0"/>
          <c:cat>
            <c:strRef>
              <c:f>Sheet1!$B$1:$K$1</c:f>
              <c:strCache>
                <c:ptCount val="10"/>
                <c:pt idx="0">
                  <c:v>10</c:v>
                </c:pt>
                <c:pt idx="1">
                  <c:v>11</c:v>
                </c:pt>
                <c:pt idx="2">
                  <c:v>12</c:v>
                </c:pt>
                <c:pt idx="3">
                  <c:v>13</c:v>
                </c:pt>
                <c:pt idx="4">
                  <c:v>14</c:v>
                </c:pt>
                <c:pt idx="5">
                  <c:v>15</c:v>
                </c:pt>
                <c:pt idx="6">
                  <c:v>16</c:v>
                </c:pt>
                <c:pt idx="7">
                  <c:v>17</c:v>
                </c:pt>
                <c:pt idx="8">
                  <c:v>18</c:v>
                </c:pt>
                <c:pt idx="9">
                  <c:v>19</c:v>
                </c:pt>
              </c:strCache>
            </c:strRef>
          </c:cat>
          <c:val>
            <c:numRef>
              <c:f>Sheet1!$B$2:$K$2</c:f>
              <c:numCache>
                <c:formatCode>General</c:formatCode>
                <c:ptCount val="10"/>
                <c:pt idx="0">
                  <c:v>10</c:v>
                </c:pt>
                <c:pt idx="1">
                  <c:v>15</c:v>
                </c:pt>
                <c:pt idx="2">
                  <c:v>30</c:v>
                </c:pt>
                <c:pt idx="3">
                  <c:v>45</c:v>
                </c:pt>
                <c:pt idx="4">
                  <c:v>55</c:v>
                </c:pt>
                <c:pt idx="5">
                  <c:v>60</c:v>
                </c:pt>
                <c:pt idx="6">
                  <c:v>62</c:v>
                </c:pt>
                <c:pt idx="7">
                  <c:v>58</c:v>
                </c:pt>
                <c:pt idx="8">
                  <c:v>55</c:v>
                </c:pt>
                <c:pt idx="9">
                  <c:v>59</c:v>
                </c:pt>
              </c:numCache>
            </c:numRef>
          </c:val>
          <c:extLst>
            <c:ext xmlns:c16="http://schemas.microsoft.com/office/drawing/2014/chart" uri="{C3380CC4-5D6E-409C-BE32-E72D297353CC}">
              <c16:uniqueId val="{00000000-D422-4623-84E6-A16B241CF273}"/>
            </c:ext>
          </c:extLst>
        </c:ser>
        <c:ser>
          <c:idx val="1"/>
          <c:order val="1"/>
          <c:tx>
            <c:strRef>
              <c:f>Sheet1!$A$3</c:f>
              <c:strCache>
                <c:ptCount val="1"/>
                <c:pt idx="0">
                  <c:v>事業B</c:v>
                </c:pt>
              </c:strCache>
            </c:strRef>
          </c:tx>
          <c:spPr>
            <a:gradFill rotWithShape="0">
              <a:gsLst>
                <a:gs pos="0">
                  <a:srgbClr xmlns:mc="http://schemas.openxmlformats.org/markup-compatibility/2006" xmlns:a14="http://schemas.microsoft.com/office/drawing/2010/main" val="FFCC00" mc:Ignorable="a14" a14:legacySpreadsheetColorIndex="51"/>
                </a:gs>
                <a:gs pos="100000">
                  <a:srgbClr xmlns:mc="http://schemas.openxmlformats.org/markup-compatibility/2006" xmlns:a14="http://schemas.microsoft.com/office/drawing/2010/main" val="0C0900" mc:Ignorable="a14" a14:legacySpreadsheetColorIndex="51">
                    <a:gamma/>
                    <a:shade val="46275"/>
                    <a:invGamma/>
                  </a:srgbClr>
                </a:gs>
              </a:gsLst>
              <a:lin ang="5400000" scaled="1"/>
            </a:gradFill>
            <a:ln w="37951">
              <a:noFill/>
            </a:ln>
          </c:spPr>
          <c:invertIfNegative val="0"/>
          <c:cat>
            <c:strRef>
              <c:f>Sheet1!$B$1:$K$1</c:f>
              <c:strCache>
                <c:ptCount val="10"/>
                <c:pt idx="0">
                  <c:v>10</c:v>
                </c:pt>
                <c:pt idx="1">
                  <c:v>11</c:v>
                </c:pt>
                <c:pt idx="2">
                  <c:v>12</c:v>
                </c:pt>
                <c:pt idx="3">
                  <c:v>13</c:v>
                </c:pt>
                <c:pt idx="4">
                  <c:v>14</c:v>
                </c:pt>
                <c:pt idx="5">
                  <c:v>15</c:v>
                </c:pt>
                <c:pt idx="6">
                  <c:v>16</c:v>
                </c:pt>
                <c:pt idx="7">
                  <c:v>17</c:v>
                </c:pt>
                <c:pt idx="8">
                  <c:v>18</c:v>
                </c:pt>
                <c:pt idx="9">
                  <c:v>19</c:v>
                </c:pt>
              </c:strCache>
            </c:strRef>
          </c:cat>
          <c:val>
            <c:numRef>
              <c:f>Sheet1!$B$3:$K$3</c:f>
              <c:numCache>
                <c:formatCode>General</c:formatCode>
                <c:ptCount val="10"/>
                <c:pt idx="1">
                  <c:v>1</c:v>
                </c:pt>
                <c:pt idx="2">
                  <c:v>3</c:v>
                </c:pt>
                <c:pt idx="3">
                  <c:v>5</c:v>
                </c:pt>
                <c:pt idx="4">
                  <c:v>6</c:v>
                </c:pt>
                <c:pt idx="5">
                  <c:v>8</c:v>
                </c:pt>
                <c:pt idx="6">
                  <c:v>12</c:v>
                </c:pt>
                <c:pt idx="7">
                  <c:v>14</c:v>
                </c:pt>
                <c:pt idx="8">
                  <c:v>15</c:v>
                </c:pt>
                <c:pt idx="9">
                  <c:v>22</c:v>
                </c:pt>
              </c:numCache>
            </c:numRef>
          </c:val>
          <c:extLst>
            <c:ext xmlns:c16="http://schemas.microsoft.com/office/drawing/2014/chart" uri="{C3380CC4-5D6E-409C-BE32-E72D297353CC}">
              <c16:uniqueId val="{00000001-D422-4623-84E6-A16B241CF273}"/>
            </c:ext>
          </c:extLst>
        </c:ser>
        <c:dLbls>
          <c:showLegendKey val="0"/>
          <c:showVal val="0"/>
          <c:showCatName val="0"/>
          <c:showSerName val="0"/>
          <c:showPercent val="0"/>
          <c:showBubbleSize val="0"/>
        </c:dLbls>
        <c:gapWidth val="100"/>
        <c:gapDepth val="100"/>
        <c:shape val="box"/>
        <c:axId val="217326232"/>
        <c:axId val="1"/>
        <c:axId val="0"/>
      </c:bar3DChart>
      <c:catAx>
        <c:axId val="217326232"/>
        <c:scaling>
          <c:orientation val="minMax"/>
        </c:scaling>
        <c:delete val="0"/>
        <c:axPos val="b"/>
        <c:numFmt formatCode="General" sourceLinked="1"/>
        <c:majorTickMark val="in"/>
        <c:minorTickMark val="none"/>
        <c:tickLblPos val="low"/>
        <c:spPr>
          <a:ln w="4744">
            <a:solidFill>
              <a:schemeClr val="tx1"/>
            </a:solidFill>
            <a:prstDash val="solid"/>
          </a:ln>
        </c:spPr>
        <c:txPr>
          <a:bodyPr rot="0" vert="horz"/>
          <a:lstStyle/>
          <a:p>
            <a:pPr>
              <a:defRPr sz="1195" b="1" i="0" u="none" strike="noStrike" baseline="0">
                <a:solidFill>
                  <a:schemeClr val="tx1"/>
                </a:solidFill>
                <a:latin typeface="メイリオ"/>
                <a:ea typeface="メイリオ"/>
                <a:cs typeface="メイリオ"/>
              </a:defRPr>
            </a:pPr>
            <a:endParaRPr lang="ja-JP"/>
          </a:p>
        </c:txPr>
        <c:crossAx val="1"/>
        <c:crosses val="autoZero"/>
        <c:auto val="1"/>
        <c:lblAlgn val="ctr"/>
        <c:lblOffset val="100"/>
        <c:tickLblSkip val="1"/>
        <c:tickMarkSkip val="1"/>
        <c:noMultiLvlLbl val="1"/>
      </c:catAx>
      <c:valAx>
        <c:axId val="1"/>
        <c:scaling>
          <c:orientation val="minMax"/>
        </c:scaling>
        <c:delete val="0"/>
        <c:axPos val="l"/>
        <c:majorGridlines>
          <c:spPr>
            <a:ln w="4744">
              <a:solidFill>
                <a:schemeClr val="tx1"/>
              </a:solidFill>
              <a:prstDash val="solid"/>
            </a:ln>
          </c:spPr>
        </c:majorGridlines>
        <c:numFmt formatCode="General" sourceLinked="1"/>
        <c:majorTickMark val="in"/>
        <c:minorTickMark val="none"/>
        <c:tickLblPos val="nextTo"/>
        <c:spPr>
          <a:ln w="4744">
            <a:solidFill>
              <a:schemeClr val="tx1"/>
            </a:solidFill>
            <a:prstDash val="solid"/>
          </a:ln>
        </c:spPr>
        <c:txPr>
          <a:bodyPr rot="0" vert="horz"/>
          <a:lstStyle/>
          <a:p>
            <a:pPr>
              <a:defRPr sz="1531" b="1" i="0" u="none" strike="noStrike" baseline="0">
                <a:solidFill>
                  <a:schemeClr val="tx1"/>
                </a:solidFill>
                <a:latin typeface="メイリオ"/>
                <a:ea typeface="メイリオ"/>
                <a:cs typeface="メイリオ"/>
              </a:defRPr>
            </a:pPr>
            <a:endParaRPr lang="ja-JP"/>
          </a:p>
        </c:txPr>
        <c:crossAx val="217326232"/>
        <c:crosses val="autoZero"/>
        <c:crossBetween val="between"/>
      </c:valAx>
      <c:spPr>
        <a:noFill/>
        <a:ln w="37951">
          <a:noFill/>
        </a:ln>
      </c:spPr>
    </c:plotArea>
    <c:legend>
      <c:legendPos val="r"/>
      <c:layout>
        <c:manualLayout>
          <c:xMode val="edge"/>
          <c:yMode val="edge"/>
          <c:x val="0.27388535031847133"/>
          <c:y val="9.3023255813953487E-2"/>
          <c:w val="0.10031847133757962"/>
          <c:h val="0.13695090439276486"/>
        </c:manualLayout>
      </c:layout>
      <c:overlay val="0"/>
      <c:spPr>
        <a:solidFill>
          <a:schemeClr val="bg1"/>
        </a:solidFill>
        <a:ln w="4744">
          <a:solidFill>
            <a:schemeClr val="tx1"/>
          </a:solidFill>
          <a:prstDash val="solid"/>
        </a:ln>
      </c:spPr>
      <c:txPr>
        <a:bodyPr/>
        <a:lstStyle/>
        <a:p>
          <a:pPr>
            <a:defRPr sz="1375" b="1" i="0" u="none" strike="noStrike" baseline="0">
              <a:solidFill>
                <a:schemeClr val="tx1"/>
              </a:solidFill>
              <a:latin typeface="メイリオ"/>
              <a:ea typeface="メイリオ"/>
              <a:cs typeface="メイリオ"/>
            </a:defRPr>
          </a:pPr>
          <a:endParaRPr lang="ja-JP"/>
        </a:p>
      </c:txPr>
    </c:legend>
    <c:plotVisOnly val="1"/>
    <c:dispBlanksAs val="gap"/>
    <c:showDLblsOverMax val="0"/>
  </c:chart>
  <c:spPr>
    <a:noFill/>
    <a:ln>
      <a:noFill/>
    </a:ln>
  </c:spPr>
  <c:txPr>
    <a:bodyPr/>
    <a:lstStyle/>
    <a:p>
      <a:pPr>
        <a:defRPr sz="2316" b="1" i="0" u="none" strike="noStrike" baseline="0">
          <a:solidFill>
            <a:schemeClr val="tx1"/>
          </a:solidFill>
          <a:latin typeface="メイリオ"/>
          <a:ea typeface="メイリオ"/>
          <a:cs typeface="メイリオ"/>
        </a:defRPr>
      </a:pPr>
      <a:endParaRPr lang="ja-JP"/>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hPercent val="100"/>
      <c:rotY val="10"/>
      <c:depthPercent val="200"/>
      <c:rAngAx val="0"/>
      <c:perspective val="50"/>
    </c:view3D>
    <c:floor>
      <c:thickness val="0"/>
      <c:spPr>
        <a:solidFill>
          <a:srgbClr val="C0C0C0"/>
        </a:solidFill>
        <a:ln w="3175">
          <a:solidFill>
            <a:schemeClr val="tx1"/>
          </a:solidFill>
          <a:prstDash val="solid"/>
        </a:ln>
      </c:spPr>
    </c:floor>
    <c:sideWall>
      <c:thickness val="0"/>
      <c:spPr>
        <a:gradFill rotWithShape="0">
          <a:gsLst>
            <a:gs pos="0">
              <a:srgbClr xmlns:mc="http://schemas.openxmlformats.org/markup-compatibility/2006" xmlns:a14="http://schemas.microsoft.com/office/drawing/2010/main" val="C0C0C0" mc:Ignorable="a14" a14:legacySpreadsheetColorIndex="22"/>
            </a:gs>
            <a:gs pos="100000">
              <a:srgbClr xmlns:mc="http://schemas.openxmlformats.org/markup-compatibility/2006" xmlns:a14="http://schemas.microsoft.com/office/drawing/2010/main" val="000000" mc:Ignorable="a14" a14:legacySpreadsheetColorIndex="8"/>
            </a:gs>
          </a:gsLst>
          <a:lin ang="5400000" scaled="1"/>
        </a:gradFill>
        <a:ln w="12700">
          <a:solidFill>
            <a:schemeClr val="tx1"/>
          </a:solidFill>
          <a:prstDash val="solid"/>
        </a:ln>
      </c:spPr>
    </c:sideWall>
    <c:backWall>
      <c:thickness val="0"/>
      <c:spPr>
        <a:gradFill rotWithShape="0">
          <a:gsLst>
            <a:gs pos="0">
              <a:srgbClr xmlns:mc="http://schemas.openxmlformats.org/markup-compatibility/2006" xmlns:a14="http://schemas.microsoft.com/office/drawing/2010/main" val="C0C0C0" mc:Ignorable="a14" a14:legacySpreadsheetColorIndex="22"/>
            </a:gs>
            <a:gs pos="100000">
              <a:srgbClr xmlns:mc="http://schemas.openxmlformats.org/markup-compatibility/2006" xmlns:a14="http://schemas.microsoft.com/office/drawing/2010/main" val="000000" mc:Ignorable="a14" a14:legacySpreadsheetColorIndex="8"/>
            </a:gs>
          </a:gsLst>
          <a:lin ang="5400000" scaled="1"/>
        </a:gradFill>
        <a:ln w="12700">
          <a:solidFill>
            <a:schemeClr val="tx1"/>
          </a:solidFill>
          <a:prstDash val="solid"/>
        </a:ln>
      </c:spPr>
    </c:backWall>
    <c:plotArea>
      <c:layout>
        <c:manualLayout>
          <c:layoutTarget val="inner"/>
          <c:xMode val="edge"/>
          <c:yMode val="edge"/>
          <c:x val="3.662420382165605E-2"/>
          <c:y val="4.909560723514212E-2"/>
          <c:w val="0.9633757961783439"/>
          <c:h val="0.85529715762273906"/>
        </c:manualLayout>
      </c:layout>
      <c:bar3DChart>
        <c:barDir val="col"/>
        <c:grouping val="stacked"/>
        <c:varyColors val="0"/>
        <c:ser>
          <c:idx val="0"/>
          <c:order val="0"/>
          <c:tx>
            <c:strRef>
              <c:f>Sheet1!$A$2</c:f>
              <c:strCache>
                <c:ptCount val="1"/>
                <c:pt idx="0">
                  <c:v>事業Ａ</c:v>
                </c:pt>
              </c:strCache>
            </c:strRef>
          </c:tx>
          <c:spPr>
            <a:gradFill rotWithShape="0">
              <a:gsLst>
                <a:gs pos="0">
                  <a:srgbClr xmlns:mc="http://schemas.openxmlformats.org/markup-compatibility/2006" xmlns:a14="http://schemas.microsoft.com/office/drawing/2010/main" val="FF6600" mc:Ignorable="a14" a14:legacySpreadsheetColorIndex="53"/>
                </a:gs>
                <a:gs pos="100000">
                  <a:srgbClr xmlns:mc="http://schemas.openxmlformats.org/markup-compatibility/2006" xmlns:a14="http://schemas.microsoft.com/office/drawing/2010/main" val="0C0500" mc:Ignorable="a14" a14:legacySpreadsheetColorIndex="53">
                    <a:gamma/>
                    <a:shade val="46275"/>
                    <a:invGamma/>
                  </a:srgbClr>
                </a:gs>
              </a:gsLst>
              <a:lin ang="5400000" scaled="1"/>
            </a:gradFill>
            <a:ln w="37951">
              <a:noFill/>
            </a:ln>
          </c:spPr>
          <c:invertIfNegative val="0"/>
          <c:cat>
            <c:strRef>
              <c:f>Sheet1!$B$1:$K$1</c:f>
              <c:strCache>
                <c:ptCount val="10"/>
                <c:pt idx="0">
                  <c:v>10</c:v>
                </c:pt>
                <c:pt idx="1">
                  <c:v>11</c:v>
                </c:pt>
                <c:pt idx="2">
                  <c:v>12</c:v>
                </c:pt>
                <c:pt idx="3">
                  <c:v>13</c:v>
                </c:pt>
                <c:pt idx="4">
                  <c:v>14</c:v>
                </c:pt>
                <c:pt idx="5">
                  <c:v>15</c:v>
                </c:pt>
                <c:pt idx="6">
                  <c:v>16</c:v>
                </c:pt>
                <c:pt idx="7">
                  <c:v>17</c:v>
                </c:pt>
                <c:pt idx="8">
                  <c:v>18</c:v>
                </c:pt>
                <c:pt idx="9">
                  <c:v>19</c:v>
                </c:pt>
              </c:strCache>
            </c:strRef>
          </c:cat>
          <c:val>
            <c:numRef>
              <c:f>Sheet1!$B$2:$K$2</c:f>
              <c:numCache>
                <c:formatCode>General</c:formatCode>
                <c:ptCount val="10"/>
                <c:pt idx="0">
                  <c:v>10</c:v>
                </c:pt>
                <c:pt idx="1">
                  <c:v>15</c:v>
                </c:pt>
                <c:pt idx="2">
                  <c:v>30</c:v>
                </c:pt>
                <c:pt idx="3">
                  <c:v>45</c:v>
                </c:pt>
                <c:pt idx="4">
                  <c:v>55</c:v>
                </c:pt>
                <c:pt idx="5">
                  <c:v>60</c:v>
                </c:pt>
                <c:pt idx="6">
                  <c:v>62</c:v>
                </c:pt>
                <c:pt idx="7">
                  <c:v>58</c:v>
                </c:pt>
                <c:pt idx="8">
                  <c:v>55</c:v>
                </c:pt>
                <c:pt idx="9">
                  <c:v>59</c:v>
                </c:pt>
              </c:numCache>
            </c:numRef>
          </c:val>
          <c:extLst>
            <c:ext xmlns:c16="http://schemas.microsoft.com/office/drawing/2014/chart" uri="{C3380CC4-5D6E-409C-BE32-E72D297353CC}">
              <c16:uniqueId val="{00000000-90DC-4EE4-A651-04429D6995C5}"/>
            </c:ext>
          </c:extLst>
        </c:ser>
        <c:ser>
          <c:idx val="1"/>
          <c:order val="1"/>
          <c:tx>
            <c:strRef>
              <c:f>Sheet1!$A$3</c:f>
              <c:strCache>
                <c:ptCount val="1"/>
                <c:pt idx="0">
                  <c:v>事業B</c:v>
                </c:pt>
              </c:strCache>
            </c:strRef>
          </c:tx>
          <c:spPr>
            <a:gradFill rotWithShape="0">
              <a:gsLst>
                <a:gs pos="0">
                  <a:srgbClr xmlns:mc="http://schemas.openxmlformats.org/markup-compatibility/2006" xmlns:a14="http://schemas.microsoft.com/office/drawing/2010/main" val="FFCC00" mc:Ignorable="a14" a14:legacySpreadsheetColorIndex="51"/>
                </a:gs>
                <a:gs pos="100000">
                  <a:srgbClr xmlns:mc="http://schemas.openxmlformats.org/markup-compatibility/2006" xmlns:a14="http://schemas.microsoft.com/office/drawing/2010/main" val="0C0900" mc:Ignorable="a14" a14:legacySpreadsheetColorIndex="51">
                    <a:gamma/>
                    <a:shade val="46275"/>
                    <a:invGamma/>
                  </a:srgbClr>
                </a:gs>
              </a:gsLst>
              <a:lin ang="5400000" scaled="1"/>
            </a:gradFill>
            <a:ln w="37951">
              <a:noFill/>
            </a:ln>
          </c:spPr>
          <c:invertIfNegative val="0"/>
          <c:cat>
            <c:strRef>
              <c:f>Sheet1!$B$1:$K$1</c:f>
              <c:strCache>
                <c:ptCount val="10"/>
                <c:pt idx="0">
                  <c:v>10</c:v>
                </c:pt>
                <c:pt idx="1">
                  <c:v>11</c:v>
                </c:pt>
                <c:pt idx="2">
                  <c:v>12</c:v>
                </c:pt>
                <c:pt idx="3">
                  <c:v>13</c:v>
                </c:pt>
                <c:pt idx="4">
                  <c:v>14</c:v>
                </c:pt>
                <c:pt idx="5">
                  <c:v>15</c:v>
                </c:pt>
                <c:pt idx="6">
                  <c:v>16</c:v>
                </c:pt>
                <c:pt idx="7">
                  <c:v>17</c:v>
                </c:pt>
                <c:pt idx="8">
                  <c:v>18</c:v>
                </c:pt>
                <c:pt idx="9">
                  <c:v>19</c:v>
                </c:pt>
              </c:strCache>
            </c:strRef>
          </c:cat>
          <c:val>
            <c:numRef>
              <c:f>Sheet1!$B$3:$K$3</c:f>
              <c:numCache>
                <c:formatCode>General</c:formatCode>
                <c:ptCount val="10"/>
                <c:pt idx="0">
                  <c:v>1</c:v>
                </c:pt>
                <c:pt idx="1">
                  <c:v>1</c:v>
                </c:pt>
                <c:pt idx="2">
                  <c:v>3</c:v>
                </c:pt>
                <c:pt idx="3">
                  <c:v>5</c:v>
                </c:pt>
                <c:pt idx="4">
                  <c:v>6</c:v>
                </c:pt>
                <c:pt idx="5">
                  <c:v>8</c:v>
                </c:pt>
                <c:pt idx="6">
                  <c:v>12</c:v>
                </c:pt>
                <c:pt idx="7">
                  <c:v>14</c:v>
                </c:pt>
                <c:pt idx="8">
                  <c:v>15</c:v>
                </c:pt>
                <c:pt idx="9">
                  <c:v>22</c:v>
                </c:pt>
              </c:numCache>
            </c:numRef>
          </c:val>
          <c:extLst>
            <c:ext xmlns:c16="http://schemas.microsoft.com/office/drawing/2014/chart" uri="{C3380CC4-5D6E-409C-BE32-E72D297353CC}">
              <c16:uniqueId val="{00000001-90DC-4EE4-A651-04429D6995C5}"/>
            </c:ext>
          </c:extLst>
        </c:ser>
        <c:ser>
          <c:idx val="2"/>
          <c:order val="2"/>
          <c:tx>
            <c:strRef>
              <c:f>Sheet1!$A$4</c:f>
              <c:strCache>
                <c:ptCount val="1"/>
                <c:pt idx="0">
                  <c:v>その他</c:v>
                </c:pt>
              </c:strCache>
            </c:strRef>
          </c:tx>
          <c:spPr>
            <a:gradFill rotWithShape="0">
              <a:gsLst>
                <a:gs pos="0">
                  <a:srgbClr xmlns:mc="http://schemas.openxmlformats.org/markup-compatibility/2006" xmlns:a14="http://schemas.microsoft.com/office/drawing/2010/main" val="FF99CC" mc:Ignorable="a14" a14:legacySpreadsheetColorIndex="45"/>
                </a:gs>
                <a:gs pos="100000">
                  <a:srgbClr xmlns:mc="http://schemas.openxmlformats.org/markup-compatibility/2006" xmlns:a14="http://schemas.microsoft.com/office/drawing/2010/main" val="0C0709" mc:Ignorable="a14" a14:legacySpreadsheetColorIndex="45">
                    <a:gamma/>
                    <a:shade val="46275"/>
                    <a:invGamma/>
                  </a:srgbClr>
                </a:gs>
              </a:gsLst>
              <a:lin ang="5400000" scaled="1"/>
            </a:gradFill>
            <a:ln w="37951">
              <a:noFill/>
            </a:ln>
          </c:spPr>
          <c:invertIfNegative val="0"/>
          <c:cat>
            <c:strRef>
              <c:f>Sheet1!$B$1:$K$1</c:f>
              <c:strCache>
                <c:ptCount val="10"/>
                <c:pt idx="0">
                  <c:v>10</c:v>
                </c:pt>
                <c:pt idx="1">
                  <c:v>11</c:v>
                </c:pt>
                <c:pt idx="2">
                  <c:v>12</c:v>
                </c:pt>
                <c:pt idx="3">
                  <c:v>13</c:v>
                </c:pt>
                <c:pt idx="4">
                  <c:v>14</c:v>
                </c:pt>
                <c:pt idx="5">
                  <c:v>15</c:v>
                </c:pt>
                <c:pt idx="6">
                  <c:v>16</c:v>
                </c:pt>
                <c:pt idx="7">
                  <c:v>17</c:v>
                </c:pt>
                <c:pt idx="8">
                  <c:v>18</c:v>
                </c:pt>
                <c:pt idx="9">
                  <c:v>19</c:v>
                </c:pt>
              </c:strCache>
            </c:strRef>
          </c:cat>
          <c:val>
            <c:numRef>
              <c:f>Sheet1!$B$4:$K$4</c:f>
              <c:numCache>
                <c:formatCode>General</c:formatCode>
                <c:ptCount val="10"/>
                <c:pt idx="0">
                  <c:v>2</c:v>
                </c:pt>
                <c:pt idx="1">
                  <c:v>5</c:v>
                </c:pt>
                <c:pt idx="2">
                  <c:v>5</c:v>
                </c:pt>
                <c:pt idx="3">
                  <c:v>3</c:v>
                </c:pt>
                <c:pt idx="4">
                  <c:v>4</c:v>
                </c:pt>
                <c:pt idx="5">
                  <c:v>3</c:v>
                </c:pt>
                <c:pt idx="6">
                  <c:v>2</c:v>
                </c:pt>
                <c:pt idx="7">
                  <c:v>5</c:v>
                </c:pt>
                <c:pt idx="8">
                  <c:v>6</c:v>
                </c:pt>
                <c:pt idx="9">
                  <c:v>4</c:v>
                </c:pt>
              </c:numCache>
            </c:numRef>
          </c:val>
          <c:extLst>
            <c:ext xmlns:c16="http://schemas.microsoft.com/office/drawing/2014/chart" uri="{C3380CC4-5D6E-409C-BE32-E72D297353CC}">
              <c16:uniqueId val="{00000002-90DC-4EE4-A651-04429D6995C5}"/>
            </c:ext>
          </c:extLst>
        </c:ser>
        <c:dLbls>
          <c:showLegendKey val="0"/>
          <c:showVal val="0"/>
          <c:showCatName val="0"/>
          <c:showSerName val="0"/>
          <c:showPercent val="0"/>
          <c:showBubbleSize val="0"/>
        </c:dLbls>
        <c:gapWidth val="100"/>
        <c:gapDepth val="100"/>
        <c:shape val="box"/>
        <c:axId val="217327872"/>
        <c:axId val="1"/>
        <c:axId val="0"/>
      </c:bar3DChart>
      <c:catAx>
        <c:axId val="217327872"/>
        <c:scaling>
          <c:orientation val="minMax"/>
        </c:scaling>
        <c:delete val="0"/>
        <c:axPos val="b"/>
        <c:numFmt formatCode="General" sourceLinked="1"/>
        <c:majorTickMark val="in"/>
        <c:minorTickMark val="none"/>
        <c:tickLblPos val="low"/>
        <c:spPr>
          <a:ln w="4744">
            <a:solidFill>
              <a:schemeClr val="tx1"/>
            </a:solidFill>
            <a:prstDash val="solid"/>
          </a:ln>
        </c:spPr>
        <c:txPr>
          <a:bodyPr rot="0" vert="horz"/>
          <a:lstStyle/>
          <a:p>
            <a:pPr>
              <a:defRPr sz="1195" b="1" i="0" u="none" strike="noStrike" baseline="0">
                <a:solidFill>
                  <a:schemeClr val="tx1"/>
                </a:solidFill>
                <a:latin typeface="メイリオ"/>
                <a:ea typeface="メイリオ"/>
                <a:cs typeface="メイリオ"/>
              </a:defRPr>
            </a:pPr>
            <a:endParaRPr lang="ja-JP"/>
          </a:p>
        </c:txPr>
        <c:crossAx val="1"/>
        <c:crosses val="autoZero"/>
        <c:auto val="1"/>
        <c:lblAlgn val="ctr"/>
        <c:lblOffset val="100"/>
        <c:tickLblSkip val="1"/>
        <c:tickMarkSkip val="1"/>
        <c:noMultiLvlLbl val="1"/>
      </c:catAx>
      <c:valAx>
        <c:axId val="1"/>
        <c:scaling>
          <c:orientation val="minMax"/>
        </c:scaling>
        <c:delete val="0"/>
        <c:axPos val="l"/>
        <c:majorGridlines>
          <c:spPr>
            <a:ln w="4744">
              <a:solidFill>
                <a:schemeClr val="tx1"/>
              </a:solidFill>
              <a:prstDash val="solid"/>
            </a:ln>
          </c:spPr>
        </c:majorGridlines>
        <c:numFmt formatCode="General" sourceLinked="1"/>
        <c:majorTickMark val="in"/>
        <c:minorTickMark val="none"/>
        <c:tickLblPos val="nextTo"/>
        <c:spPr>
          <a:ln w="4744">
            <a:solidFill>
              <a:schemeClr val="tx1"/>
            </a:solidFill>
            <a:prstDash val="solid"/>
          </a:ln>
        </c:spPr>
        <c:txPr>
          <a:bodyPr rot="0" vert="horz"/>
          <a:lstStyle/>
          <a:p>
            <a:pPr>
              <a:defRPr sz="1531" b="1" i="0" u="none" strike="noStrike" baseline="0">
                <a:solidFill>
                  <a:schemeClr val="tx1"/>
                </a:solidFill>
                <a:latin typeface="メイリオ"/>
                <a:ea typeface="メイリオ"/>
                <a:cs typeface="メイリオ"/>
              </a:defRPr>
            </a:pPr>
            <a:endParaRPr lang="ja-JP"/>
          </a:p>
        </c:txPr>
        <c:crossAx val="217327872"/>
        <c:crosses val="autoZero"/>
        <c:crossBetween val="between"/>
      </c:valAx>
      <c:spPr>
        <a:noFill/>
        <a:ln w="37951">
          <a:noFill/>
        </a:ln>
      </c:spPr>
    </c:plotArea>
    <c:legend>
      <c:legendPos val="r"/>
      <c:layout>
        <c:manualLayout>
          <c:xMode val="edge"/>
          <c:yMode val="edge"/>
          <c:x val="0.27388535031847133"/>
          <c:y val="5.9431524547803614E-2"/>
          <c:w val="0.10031847133757962"/>
          <c:h val="0.20413436692506459"/>
        </c:manualLayout>
      </c:layout>
      <c:overlay val="0"/>
      <c:spPr>
        <a:solidFill>
          <a:schemeClr val="bg1"/>
        </a:solidFill>
        <a:ln w="4744">
          <a:solidFill>
            <a:schemeClr val="tx1"/>
          </a:solidFill>
          <a:prstDash val="solid"/>
        </a:ln>
      </c:spPr>
      <c:txPr>
        <a:bodyPr/>
        <a:lstStyle/>
        <a:p>
          <a:pPr>
            <a:defRPr sz="1375" b="1" i="0" u="none" strike="noStrike" baseline="0">
              <a:solidFill>
                <a:schemeClr val="tx1"/>
              </a:solidFill>
              <a:latin typeface="メイリオ"/>
              <a:ea typeface="メイリオ"/>
              <a:cs typeface="メイリオ"/>
            </a:defRPr>
          </a:pPr>
          <a:endParaRPr lang="ja-JP"/>
        </a:p>
      </c:txPr>
    </c:legend>
    <c:plotVisOnly val="1"/>
    <c:dispBlanksAs val="gap"/>
    <c:showDLblsOverMax val="0"/>
  </c:chart>
  <c:spPr>
    <a:noFill/>
    <a:ln>
      <a:noFill/>
    </a:ln>
  </c:spPr>
  <c:txPr>
    <a:bodyPr/>
    <a:lstStyle/>
    <a:p>
      <a:pPr>
        <a:defRPr sz="2316" b="1" i="0" u="none" strike="noStrike" baseline="0">
          <a:solidFill>
            <a:schemeClr val="tx1"/>
          </a:solidFill>
          <a:latin typeface="メイリオ"/>
          <a:ea typeface="メイリオ"/>
          <a:cs typeface="メイリオ"/>
        </a:defRPr>
      </a:pPr>
      <a:endParaRPr lang="ja-JP"/>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hPercent val="100"/>
      <c:rotY val="20"/>
      <c:depthPercent val="100"/>
      <c:rAngAx val="0"/>
      <c:perspective val="34"/>
    </c:view3D>
    <c:floor>
      <c:thickness val="0"/>
      <c:spPr>
        <a:solidFill>
          <a:srgbClr val="3366FF"/>
        </a:solidFill>
        <a:ln w="3175">
          <a:solidFill>
            <a:schemeClr val="tx1"/>
          </a:solidFill>
          <a:prstDash val="solid"/>
        </a:ln>
      </c:spPr>
    </c:floor>
    <c:sideWall>
      <c:thickness val="0"/>
      <c:spPr>
        <a:gradFill rotWithShape="0">
          <a:gsLst>
            <a:gs pos="0">
              <a:srgbClr xmlns:mc="http://schemas.openxmlformats.org/markup-compatibility/2006" xmlns:a14="http://schemas.microsoft.com/office/drawing/2010/main" val="99CCFF" mc:Ignorable="a14" a14:legacySpreadsheetColorIndex="44"/>
            </a:gs>
            <a:gs pos="100000">
              <a:srgbClr xmlns:mc="http://schemas.openxmlformats.org/markup-compatibility/2006" xmlns:a14="http://schemas.microsoft.com/office/drawing/2010/main" val="3366FF" mc:Ignorable="a14" a14:legacySpreadsheetColorIndex="48"/>
            </a:gs>
          </a:gsLst>
          <a:lin ang="5400000" scaled="1"/>
        </a:gradFill>
        <a:ln w="12700">
          <a:solidFill>
            <a:schemeClr val="tx1"/>
          </a:solidFill>
          <a:prstDash val="solid"/>
        </a:ln>
      </c:spPr>
    </c:sideWall>
    <c:backWall>
      <c:thickness val="0"/>
      <c:spPr>
        <a:gradFill rotWithShape="0">
          <a:gsLst>
            <a:gs pos="0">
              <a:srgbClr xmlns:mc="http://schemas.openxmlformats.org/markup-compatibility/2006" xmlns:a14="http://schemas.microsoft.com/office/drawing/2010/main" val="99CCFF" mc:Ignorable="a14" a14:legacySpreadsheetColorIndex="44"/>
            </a:gs>
            <a:gs pos="100000">
              <a:srgbClr xmlns:mc="http://schemas.openxmlformats.org/markup-compatibility/2006" xmlns:a14="http://schemas.microsoft.com/office/drawing/2010/main" val="3366FF" mc:Ignorable="a14" a14:legacySpreadsheetColorIndex="48"/>
            </a:gs>
          </a:gsLst>
          <a:lin ang="5400000" scaled="1"/>
        </a:gradFill>
        <a:ln w="12700">
          <a:solidFill>
            <a:schemeClr val="tx1"/>
          </a:solidFill>
          <a:prstDash val="solid"/>
        </a:ln>
      </c:spPr>
    </c:backWall>
    <c:plotArea>
      <c:layout>
        <c:manualLayout>
          <c:layoutTarget val="inner"/>
          <c:xMode val="edge"/>
          <c:yMode val="edge"/>
          <c:x val="3.8216560509554139E-2"/>
          <c:y val="5.2631578947368418E-2"/>
          <c:w val="0.94745222929936301"/>
          <c:h val="0.84473684210526312"/>
        </c:manualLayout>
      </c:layout>
      <c:bar3DChart>
        <c:barDir val="col"/>
        <c:grouping val="standard"/>
        <c:varyColors val="0"/>
        <c:ser>
          <c:idx val="0"/>
          <c:order val="0"/>
          <c:tx>
            <c:strRef>
              <c:f>Sheet1!$A$2</c:f>
              <c:strCache>
                <c:ptCount val="1"/>
                <c:pt idx="0">
                  <c:v>売上</c:v>
                </c:pt>
              </c:strCache>
            </c:strRef>
          </c:tx>
          <c:spPr>
            <a:solidFill>
              <a:srgbClr val="FF6600"/>
            </a:solidFill>
            <a:ln w="37947">
              <a:noFill/>
            </a:ln>
          </c:spPr>
          <c:invertIfNegative val="0"/>
          <c:cat>
            <c:strRef>
              <c:f>Sheet1!$B$1:$K$1</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Sheet1!$B$2:$K$2</c:f>
              <c:numCache>
                <c:formatCode>General</c:formatCode>
                <c:ptCount val="10"/>
                <c:pt idx="0">
                  <c:v>10</c:v>
                </c:pt>
                <c:pt idx="1">
                  <c:v>15</c:v>
                </c:pt>
                <c:pt idx="2">
                  <c:v>30</c:v>
                </c:pt>
                <c:pt idx="3">
                  <c:v>45</c:v>
                </c:pt>
                <c:pt idx="4">
                  <c:v>55</c:v>
                </c:pt>
                <c:pt idx="5">
                  <c:v>60</c:v>
                </c:pt>
                <c:pt idx="6">
                  <c:v>62</c:v>
                </c:pt>
                <c:pt idx="7">
                  <c:v>58</c:v>
                </c:pt>
                <c:pt idx="8">
                  <c:v>55</c:v>
                </c:pt>
                <c:pt idx="9">
                  <c:v>59</c:v>
                </c:pt>
              </c:numCache>
            </c:numRef>
          </c:val>
          <c:extLst>
            <c:ext xmlns:c16="http://schemas.microsoft.com/office/drawing/2014/chart" uri="{C3380CC4-5D6E-409C-BE32-E72D297353CC}">
              <c16:uniqueId val="{00000000-A694-40E3-9818-5218338A645A}"/>
            </c:ext>
          </c:extLst>
        </c:ser>
        <c:dLbls>
          <c:showLegendKey val="0"/>
          <c:showVal val="0"/>
          <c:showCatName val="0"/>
          <c:showSerName val="0"/>
          <c:showPercent val="0"/>
          <c:showBubbleSize val="0"/>
        </c:dLbls>
        <c:gapWidth val="100"/>
        <c:shape val="cylinder"/>
        <c:axId val="98084096"/>
        <c:axId val="1"/>
        <c:axId val="2"/>
      </c:bar3DChart>
      <c:catAx>
        <c:axId val="98084096"/>
        <c:scaling>
          <c:orientation val="minMax"/>
        </c:scaling>
        <c:delete val="0"/>
        <c:axPos val="b"/>
        <c:numFmt formatCode="General" sourceLinked="1"/>
        <c:majorTickMark val="in"/>
        <c:minorTickMark val="none"/>
        <c:tickLblPos val="low"/>
        <c:spPr>
          <a:ln w="4743">
            <a:solidFill>
              <a:schemeClr val="tx1"/>
            </a:solidFill>
            <a:prstDash val="solid"/>
          </a:ln>
        </c:spPr>
        <c:txPr>
          <a:bodyPr rot="0" vert="horz"/>
          <a:lstStyle/>
          <a:p>
            <a:pPr>
              <a:defRPr sz="1270" b="1" i="0" u="none" strike="noStrike" baseline="0">
                <a:solidFill>
                  <a:srgbClr val="FFFFFF"/>
                </a:solidFill>
                <a:latin typeface="メイリオ"/>
                <a:ea typeface="メイリオ"/>
                <a:cs typeface="メイリオ"/>
              </a:defRPr>
            </a:pPr>
            <a:endParaRPr lang="ja-JP"/>
          </a:p>
        </c:txPr>
        <c:crossAx val="1"/>
        <c:crosses val="autoZero"/>
        <c:auto val="1"/>
        <c:lblAlgn val="ctr"/>
        <c:lblOffset val="100"/>
        <c:tickLblSkip val="1"/>
        <c:tickMarkSkip val="1"/>
        <c:noMultiLvlLbl val="1"/>
      </c:catAx>
      <c:valAx>
        <c:axId val="1"/>
        <c:scaling>
          <c:orientation val="minMax"/>
        </c:scaling>
        <c:delete val="0"/>
        <c:axPos val="l"/>
        <c:majorGridlines>
          <c:spPr>
            <a:ln w="4743">
              <a:solidFill>
                <a:srgbClr val="FFFFFF"/>
              </a:solidFill>
              <a:prstDash val="sysDash"/>
            </a:ln>
          </c:spPr>
        </c:majorGridlines>
        <c:numFmt formatCode="General" sourceLinked="1"/>
        <c:majorTickMark val="in"/>
        <c:minorTickMark val="none"/>
        <c:tickLblPos val="nextTo"/>
        <c:spPr>
          <a:ln w="4743">
            <a:solidFill>
              <a:schemeClr val="tx1"/>
            </a:solidFill>
            <a:prstDash val="solid"/>
          </a:ln>
        </c:spPr>
        <c:txPr>
          <a:bodyPr rot="0" vert="horz"/>
          <a:lstStyle/>
          <a:p>
            <a:pPr>
              <a:defRPr sz="1494" b="1" i="0" u="none" strike="noStrike" baseline="0">
                <a:solidFill>
                  <a:srgbClr val="FFFFFF"/>
                </a:solidFill>
                <a:latin typeface="メイリオ"/>
                <a:ea typeface="メイリオ"/>
                <a:cs typeface="メイリオ"/>
              </a:defRPr>
            </a:pPr>
            <a:endParaRPr lang="ja-JP"/>
          </a:p>
        </c:txPr>
        <c:crossAx val="98084096"/>
        <c:crosses val="autoZero"/>
        <c:crossBetween val="between"/>
      </c:valAx>
      <c:serAx>
        <c:axId val="2"/>
        <c:scaling>
          <c:orientation val="minMax"/>
        </c:scaling>
        <c:delete val="1"/>
        <c:axPos val="b"/>
        <c:majorTickMark val="out"/>
        <c:minorTickMark val="none"/>
        <c:tickLblPos val="nextTo"/>
        <c:crossAx val="1"/>
        <c:crosses val="autoZero"/>
      </c:serAx>
      <c:spPr>
        <a:noFill/>
        <a:ln w="37947">
          <a:noFill/>
        </a:ln>
      </c:spPr>
    </c:plotArea>
    <c:plotVisOnly val="1"/>
    <c:dispBlanksAs val="gap"/>
    <c:showDLblsOverMax val="0"/>
  </c:chart>
  <c:spPr>
    <a:noFill/>
    <a:ln>
      <a:noFill/>
    </a:ln>
  </c:spPr>
  <c:txPr>
    <a:bodyPr/>
    <a:lstStyle/>
    <a:p>
      <a:pPr>
        <a:defRPr sz="2278" b="1" i="0" u="none" strike="noStrike" baseline="0">
          <a:solidFill>
            <a:schemeClr val="tx1"/>
          </a:solidFill>
          <a:latin typeface="メイリオ"/>
          <a:ea typeface="メイリオ"/>
          <a:cs typeface="メイリオ"/>
        </a:defRPr>
      </a:pPr>
      <a:endParaRPr lang="ja-JP"/>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40"/>
      <c:hPercent val="100"/>
      <c:rotY val="10"/>
      <c:depthPercent val="100"/>
      <c:rAngAx val="0"/>
      <c:perspective val="10"/>
    </c:view3D>
    <c:floor>
      <c:thickness val="0"/>
      <c:spPr>
        <a:solidFill>
          <a:srgbClr val="3366FF"/>
        </a:solidFill>
        <a:ln w="3175">
          <a:solidFill>
            <a:schemeClr val="tx1"/>
          </a:solidFill>
          <a:prstDash val="solid"/>
        </a:ln>
      </c:spPr>
    </c:floor>
    <c:sideWall>
      <c:thickness val="0"/>
      <c:spPr>
        <a:gradFill rotWithShape="0">
          <a:gsLst>
            <a:gs pos="0">
              <a:srgbClr xmlns:mc="http://schemas.openxmlformats.org/markup-compatibility/2006" xmlns:a14="http://schemas.microsoft.com/office/drawing/2010/main" val="99CCFF" mc:Ignorable="a14" a14:legacySpreadsheetColorIndex="44"/>
            </a:gs>
            <a:gs pos="100000">
              <a:srgbClr xmlns:mc="http://schemas.openxmlformats.org/markup-compatibility/2006" xmlns:a14="http://schemas.microsoft.com/office/drawing/2010/main" val="3366FF" mc:Ignorable="a14" a14:legacySpreadsheetColorIndex="48"/>
            </a:gs>
          </a:gsLst>
          <a:lin ang="5400000" scaled="1"/>
        </a:gradFill>
        <a:ln w="12700">
          <a:solidFill>
            <a:schemeClr val="tx1"/>
          </a:solidFill>
          <a:prstDash val="solid"/>
        </a:ln>
      </c:spPr>
    </c:sideWall>
    <c:backWall>
      <c:thickness val="0"/>
      <c:spPr>
        <a:gradFill rotWithShape="0">
          <a:gsLst>
            <a:gs pos="0">
              <a:srgbClr xmlns:mc="http://schemas.openxmlformats.org/markup-compatibility/2006" xmlns:a14="http://schemas.microsoft.com/office/drawing/2010/main" val="99CCFF" mc:Ignorable="a14" a14:legacySpreadsheetColorIndex="44"/>
            </a:gs>
            <a:gs pos="100000">
              <a:srgbClr xmlns:mc="http://schemas.openxmlformats.org/markup-compatibility/2006" xmlns:a14="http://schemas.microsoft.com/office/drawing/2010/main" val="3366FF" mc:Ignorable="a14" a14:legacySpreadsheetColorIndex="48"/>
            </a:gs>
          </a:gsLst>
          <a:lin ang="5400000" scaled="1"/>
        </a:gradFill>
        <a:ln w="12700">
          <a:solidFill>
            <a:schemeClr val="tx1"/>
          </a:solidFill>
          <a:prstDash val="solid"/>
        </a:ln>
      </c:spPr>
    </c:backWall>
    <c:plotArea>
      <c:layout>
        <c:manualLayout>
          <c:layoutTarget val="inner"/>
          <c:xMode val="edge"/>
          <c:yMode val="edge"/>
          <c:x val="0.15923566878980891"/>
          <c:y val="5.2631578947368418E-2"/>
          <c:w val="0.66560509554140124"/>
          <c:h val="0.84736842105263155"/>
        </c:manualLayout>
      </c:layout>
      <c:bar3DChart>
        <c:barDir val="col"/>
        <c:grouping val="stacked"/>
        <c:varyColors val="0"/>
        <c:ser>
          <c:idx val="0"/>
          <c:order val="0"/>
          <c:tx>
            <c:strRef>
              <c:f>Sheet1!$A$2</c:f>
              <c:strCache>
                <c:ptCount val="1"/>
                <c:pt idx="0">
                  <c:v>事業Ａ</c:v>
                </c:pt>
              </c:strCache>
            </c:strRef>
          </c:tx>
          <c:spPr>
            <a:solidFill>
              <a:srgbClr val="FF6600"/>
            </a:solidFill>
            <a:ln w="37947">
              <a:noFill/>
            </a:ln>
          </c:spPr>
          <c:invertIfNegative val="0"/>
          <c:cat>
            <c:strRef>
              <c:f>Sheet1!$B$1:$K$1</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Sheet1!$B$2:$K$2</c:f>
              <c:numCache>
                <c:formatCode>General</c:formatCode>
                <c:ptCount val="10"/>
                <c:pt idx="0">
                  <c:v>10</c:v>
                </c:pt>
                <c:pt idx="1">
                  <c:v>15</c:v>
                </c:pt>
                <c:pt idx="2">
                  <c:v>30</c:v>
                </c:pt>
                <c:pt idx="3">
                  <c:v>45</c:v>
                </c:pt>
                <c:pt idx="4">
                  <c:v>55</c:v>
                </c:pt>
                <c:pt idx="5">
                  <c:v>60</c:v>
                </c:pt>
                <c:pt idx="6">
                  <c:v>62</c:v>
                </c:pt>
                <c:pt idx="7">
                  <c:v>58</c:v>
                </c:pt>
                <c:pt idx="8">
                  <c:v>55</c:v>
                </c:pt>
                <c:pt idx="9">
                  <c:v>59</c:v>
                </c:pt>
              </c:numCache>
            </c:numRef>
          </c:val>
          <c:extLst>
            <c:ext xmlns:c16="http://schemas.microsoft.com/office/drawing/2014/chart" uri="{C3380CC4-5D6E-409C-BE32-E72D297353CC}">
              <c16:uniqueId val="{00000000-F5D0-4EC8-B84E-D41C6DB9D223}"/>
            </c:ext>
          </c:extLst>
        </c:ser>
        <c:ser>
          <c:idx val="1"/>
          <c:order val="1"/>
          <c:tx>
            <c:strRef>
              <c:f>Sheet1!$A$3</c:f>
              <c:strCache>
                <c:ptCount val="1"/>
                <c:pt idx="0">
                  <c:v>事業Ｂ</c:v>
                </c:pt>
              </c:strCache>
            </c:strRef>
          </c:tx>
          <c:spPr>
            <a:solidFill>
              <a:srgbClr val="FFCC00"/>
            </a:solidFill>
            <a:ln w="37947">
              <a:noFill/>
            </a:ln>
          </c:spPr>
          <c:invertIfNegative val="0"/>
          <c:cat>
            <c:strRef>
              <c:f>Sheet1!$B$1:$K$1</c:f>
              <c:strCache>
                <c:ptCount val="10"/>
                <c:pt idx="0">
                  <c:v>2010</c:v>
                </c:pt>
                <c:pt idx="1">
                  <c:v>2011</c:v>
                </c:pt>
                <c:pt idx="2">
                  <c:v>2012</c:v>
                </c:pt>
                <c:pt idx="3">
                  <c:v>2013</c:v>
                </c:pt>
                <c:pt idx="4">
                  <c:v>2014</c:v>
                </c:pt>
                <c:pt idx="5">
                  <c:v>2015</c:v>
                </c:pt>
                <c:pt idx="6">
                  <c:v>2016</c:v>
                </c:pt>
                <c:pt idx="7">
                  <c:v>2017</c:v>
                </c:pt>
                <c:pt idx="8">
                  <c:v>2018</c:v>
                </c:pt>
                <c:pt idx="9">
                  <c:v>2019</c:v>
                </c:pt>
              </c:strCache>
            </c:strRef>
          </c:cat>
          <c:val>
            <c:numRef>
              <c:f>Sheet1!$B$3:$K$3</c:f>
              <c:numCache>
                <c:formatCode>General</c:formatCode>
                <c:ptCount val="10"/>
                <c:pt idx="0">
                  <c:v>0</c:v>
                </c:pt>
                <c:pt idx="1">
                  <c:v>0</c:v>
                </c:pt>
                <c:pt idx="2">
                  <c:v>3</c:v>
                </c:pt>
                <c:pt idx="3">
                  <c:v>5</c:v>
                </c:pt>
                <c:pt idx="4">
                  <c:v>10</c:v>
                </c:pt>
                <c:pt idx="5">
                  <c:v>12</c:v>
                </c:pt>
                <c:pt idx="6">
                  <c:v>12</c:v>
                </c:pt>
                <c:pt idx="7">
                  <c:v>10</c:v>
                </c:pt>
                <c:pt idx="8">
                  <c:v>15</c:v>
                </c:pt>
                <c:pt idx="9">
                  <c:v>14</c:v>
                </c:pt>
              </c:numCache>
            </c:numRef>
          </c:val>
          <c:extLst>
            <c:ext xmlns:c16="http://schemas.microsoft.com/office/drawing/2014/chart" uri="{C3380CC4-5D6E-409C-BE32-E72D297353CC}">
              <c16:uniqueId val="{00000001-F5D0-4EC8-B84E-D41C6DB9D223}"/>
            </c:ext>
          </c:extLst>
        </c:ser>
        <c:dLbls>
          <c:showLegendKey val="0"/>
          <c:showVal val="0"/>
          <c:showCatName val="0"/>
          <c:showSerName val="0"/>
          <c:showPercent val="0"/>
          <c:showBubbleSize val="0"/>
        </c:dLbls>
        <c:gapWidth val="100"/>
        <c:shape val="cylinder"/>
        <c:axId val="217245880"/>
        <c:axId val="1"/>
        <c:axId val="0"/>
      </c:bar3DChart>
      <c:catAx>
        <c:axId val="217245880"/>
        <c:scaling>
          <c:orientation val="minMax"/>
        </c:scaling>
        <c:delete val="0"/>
        <c:axPos val="b"/>
        <c:numFmt formatCode="General" sourceLinked="1"/>
        <c:majorTickMark val="in"/>
        <c:minorTickMark val="none"/>
        <c:tickLblPos val="low"/>
        <c:spPr>
          <a:ln w="4743">
            <a:solidFill>
              <a:schemeClr val="tx1"/>
            </a:solidFill>
            <a:prstDash val="solid"/>
          </a:ln>
        </c:spPr>
        <c:txPr>
          <a:bodyPr rot="0" vert="horz"/>
          <a:lstStyle/>
          <a:p>
            <a:pPr>
              <a:defRPr sz="1270" b="1" i="0" u="none" strike="noStrike" baseline="0">
                <a:solidFill>
                  <a:srgbClr val="FFFFFF"/>
                </a:solidFill>
                <a:latin typeface="メイリオ"/>
                <a:ea typeface="メイリオ"/>
                <a:cs typeface="メイリオ"/>
              </a:defRPr>
            </a:pPr>
            <a:endParaRPr lang="ja-JP"/>
          </a:p>
        </c:txPr>
        <c:crossAx val="1"/>
        <c:crosses val="autoZero"/>
        <c:auto val="1"/>
        <c:lblAlgn val="ctr"/>
        <c:lblOffset val="100"/>
        <c:tickLblSkip val="1"/>
        <c:tickMarkSkip val="1"/>
        <c:noMultiLvlLbl val="1"/>
      </c:catAx>
      <c:valAx>
        <c:axId val="1"/>
        <c:scaling>
          <c:orientation val="minMax"/>
        </c:scaling>
        <c:delete val="0"/>
        <c:axPos val="l"/>
        <c:majorGridlines>
          <c:spPr>
            <a:ln w="4743">
              <a:solidFill>
                <a:srgbClr val="FFFFFF"/>
              </a:solidFill>
              <a:prstDash val="sysDash"/>
            </a:ln>
          </c:spPr>
        </c:majorGridlines>
        <c:numFmt formatCode="General" sourceLinked="1"/>
        <c:majorTickMark val="in"/>
        <c:minorTickMark val="none"/>
        <c:tickLblPos val="nextTo"/>
        <c:spPr>
          <a:ln w="4743">
            <a:solidFill>
              <a:schemeClr val="tx1"/>
            </a:solidFill>
            <a:prstDash val="solid"/>
          </a:ln>
        </c:spPr>
        <c:txPr>
          <a:bodyPr rot="0" vert="horz"/>
          <a:lstStyle/>
          <a:p>
            <a:pPr>
              <a:defRPr sz="1494" b="1" i="0" u="none" strike="noStrike" baseline="0">
                <a:solidFill>
                  <a:srgbClr val="FFFFFF"/>
                </a:solidFill>
                <a:latin typeface="メイリオ"/>
                <a:ea typeface="メイリオ"/>
                <a:cs typeface="メイリオ"/>
              </a:defRPr>
            </a:pPr>
            <a:endParaRPr lang="ja-JP"/>
          </a:p>
        </c:txPr>
        <c:crossAx val="217245880"/>
        <c:crosses val="autoZero"/>
        <c:crossBetween val="between"/>
      </c:valAx>
      <c:spPr>
        <a:noFill/>
        <a:ln w="37947">
          <a:noFill/>
        </a:ln>
      </c:spPr>
    </c:plotArea>
    <c:legend>
      <c:legendPos val="r"/>
      <c:layout>
        <c:manualLayout>
          <c:xMode val="edge"/>
          <c:yMode val="edge"/>
          <c:x val="2.2292993630573247E-2"/>
          <c:y val="6.5789473684210523E-2"/>
          <c:w val="0.10031847133757962"/>
          <c:h val="0.13947368421052631"/>
        </c:manualLayout>
      </c:layout>
      <c:overlay val="0"/>
      <c:spPr>
        <a:solidFill>
          <a:schemeClr val="bg1"/>
        </a:solidFill>
        <a:ln w="4743">
          <a:solidFill>
            <a:schemeClr val="tx1"/>
          </a:solidFill>
          <a:prstDash val="solid"/>
        </a:ln>
      </c:spPr>
      <c:txPr>
        <a:bodyPr/>
        <a:lstStyle/>
        <a:p>
          <a:pPr>
            <a:defRPr sz="1374" b="1" i="0" u="none" strike="noStrike" baseline="0">
              <a:solidFill>
                <a:schemeClr val="tx1"/>
              </a:solidFill>
              <a:latin typeface="メイリオ"/>
              <a:ea typeface="メイリオ"/>
              <a:cs typeface="メイリオ"/>
            </a:defRPr>
          </a:pPr>
          <a:endParaRPr lang="ja-JP"/>
        </a:p>
      </c:txPr>
    </c:legend>
    <c:plotVisOnly val="1"/>
    <c:dispBlanksAs val="gap"/>
    <c:showDLblsOverMax val="0"/>
  </c:chart>
  <c:spPr>
    <a:noFill/>
    <a:ln>
      <a:noFill/>
    </a:ln>
  </c:spPr>
  <c:txPr>
    <a:bodyPr/>
    <a:lstStyle/>
    <a:p>
      <a:pPr>
        <a:defRPr sz="2278" b="1" i="0" u="none" strike="noStrike" baseline="0">
          <a:solidFill>
            <a:schemeClr val="tx1"/>
          </a:solidFill>
          <a:latin typeface="メイリオ"/>
          <a:ea typeface="メイリオ"/>
          <a:cs typeface="メイリオ"/>
        </a:defRPr>
      </a:pPr>
      <a:endParaRPr lang="ja-JP"/>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DA5AFF0-02D6-4DA0-B0CA-8E153004EBAA}"/>
              </a:ext>
            </a:extLst>
          </p:cNvPr>
          <p:cNvSpPr>
            <a:spLocks noGrp="1"/>
          </p:cNvSpPr>
          <p:nvPr>
            <p:ph type="ctrTitle"/>
          </p:nvPr>
        </p:nvSpPr>
        <p:spPr>
          <a:xfrm>
            <a:off x="1238250" y="1122363"/>
            <a:ext cx="7429500" cy="2387600"/>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8DE9357B-F2AC-4318-B7CB-A0C8A978814D}"/>
              </a:ext>
            </a:extLst>
          </p:cNvPr>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Tree>
    <p:extLst>
      <p:ext uri="{BB962C8B-B14F-4D97-AF65-F5344CB8AC3E}">
        <p14:creationId xmlns:p14="http://schemas.microsoft.com/office/powerpoint/2010/main" val="3399992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BB9733B-2DC7-41FB-836F-F2BF49E7BC6C}"/>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7E473EF-6370-4E85-BDD3-14CEF42EC7FC}"/>
              </a:ext>
            </a:extLst>
          </p:cNvPr>
          <p:cNvSpPr>
            <a:spLocks noGrp="1"/>
          </p:cNvSpPr>
          <p:nvPr>
            <p:ph type="body" orient="vert" idx="1"/>
          </p:nvPr>
        </p:nvSpPr>
        <p:spPr>
          <a:xfrm>
            <a:off x="681038"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616117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FCCFC98-D243-4FF9-9BC8-DC1DD75BA3DE}"/>
              </a:ext>
            </a:extLst>
          </p:cNvPr>
          <p:cNvSpPr>
            <a:spLocks noGrp="1"/>
          </p:cNvSpPr>
          <p:nvPr>
            <p:ph type="title" orient="vert"/>
          </p:nvPr>
        </p:nvSpPr>
        <p:spPr>
          <a:xfrm>
            <a:off x="6951663" y="115888"/>
            <a:ext cx="2273300" cy="6061075"/>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88245F2-6248-4FA0-8B3F-F1E3023A679D}"/>
              </a:ext>
            </a:extLst>
          </p:cNvPr>
          <p:cNvSpPr>
            <a:spLocks noGrp="1"/>
          </p:cNvSpPr>
          <p:nvPr>
            <p:ph type="body" orient="vert" idx="1"/>
          </p:nvPr>
        </p:nvSpPr>
        <p:spPr>
          <a:xfrm>
            <a:off x="128588" y="115888"/>
            <a:ext cx="6670675" cy="6061075"/>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6805954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タイトルとグラフ">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749909-057E-41DC-B67B-D6D6AE380F75}"/>
              </a:ext>
            </a:extLst>
          </p:cNvPr>
          <p:cNvSpPr>
            <a:spLocks noGrp="1"/>
          </p:cNvSpPr>
          <p:nvPr>
            <p:ph type="title"/>
          </p:nvPr>
        </p:nvSpPr>
        <p:spPr>
          <a:xfrm>
            <a:off x="128588" y="115888"/>
            <a:ext cx="5240337" cy="476250"/>
          </a:xfrm>
        </p:spPr>
        <p:txBody>
          <a:bodyPr/>
          <a:lstStyle/>
          <a:p>
            <a:r>
              <a:rPr lang="ja-JP" altLang="en-US"/>
              <a:t>マスター タイトルの書式設定</a:t>
            </a:r>
          </a:p>
        </p:txBody>
      </p:sp>
      <p:sp>
        <p:nvSpPr>
          <p:cNvPr id="3" name="グラフ プレースホルダー 2">
            <a:extLst>
              <a:ext uri="{FF2B5EF4-FFF2-40B4-BE49-F238E27FC236}">
                <a16:creationId xmlns:a16="http://schemas.microsoft.com/office/drawing/2014/main" id="{D72CB349-D40A-46AB-8ABE-B6419BF72C97}"/>
              </a:ext>
            </a:extLst>
          </p:cNvPr>
          <p:cNvSpPr>
            <a:spLocks noGrp="1"/>
          </p:cNvSpPr>
          <p:nvPr>
            <p:ph type="chart" idx="1"/>
          </p:nvPr>
        </p:nvSpPr>
        <p:spPr>
          <a:xfrm>
            <a:off x="681038" y="1825625"/>
            <a:ext cx="8543925" cy="4351338"/>
          </a:xfrm>
          <a:prstGeom prst="rect">
            <a:avLst/>
          </a:prstGeom>
        </p:spPr>
        <p:txBody>
          <a:bodyPr/>
          <a:lstStyle/>
          <a:p>
            <a:endParaRPr lang="ja-JP" altLang="en-US"/>
          </a:p>
        </p:txBody>
      </p:sp>
    </p:spTree>
    <p:extLst>
      <p:ext uri="{BB962C8B-B14F-4D97-AF65-F5344CB8AC3E}">
        <p14:creationId xmlns:p14="http://schemas.microsoft.com/office/powerpoint/2010/main" val="4022004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8C5240D-3FAD-4EA6-A5D2-5496EFE879E1}"/>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4C268629-F878-459D-9388-4114014FC5F8}"/>
              </a:ext>
            </a:extLst>
          </p:cNvPr>
          <p:cNvSpPr>
            <a:spLocks noGrp="1"/>
          </p:cNvSpPr>
          <p:nvPr>
            <p:ph idx="1"/>
          </p:nvPr>
        </p:nvSpPr>
        <p:spPr>
          <a:xfrm>
            <a:off x="681038"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76660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639C13C-CF85-4A6F-B2AF-CEB68D820F89}"/>
              </a:ext>
            </a:extLst>
          </p:cNvPr>
          <p:cNvSpPr>
            <a:spLocks noGrp="1"/>
          </p:cNvSpPr>
          <p:nvPr>
            <p:ph type="title"/>
          </p:nvPr>
        </p:nvSpPr>
        <p:spPr>
          <a:xfrm>
            <a:off x="676275" y="1709738"/>
            <a:ext cx="8543925" cy="2852737"/>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793D2523-5CC9-4722-949B-F6131E473955}"/>
              </a:ext>
            </a:extLst>
          </p:cNvPr>
          <p:cNvSpPr>
            <a:spLocks noGrp="1"/>
          </p:cNvSpPr>
          <p:nvPr>
            <p:ph type="body" idx="1"/>
          </p:nvPr>
        </p:nvSpPr>
        <p:spPr>
          <a:xfrm>
            <a:off x="676275" y="4589463"/>
            <a:ext cx="8543925"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Tree>
    <p:extLst>
      <p:ext uri="{BB962C8B-B14F-4D97-AF65-F5344CB8AC3E}">
        <p14:creationId xmlns:p14="http://schemas.microsoft.com/office/powerpoint/2010/main" val="42756448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5C57B54-56F8-41FB-8854-E40F634B6538}"/>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CB76DB2E-FA89-4106-8AB7-C6BFB6E3C76C}"/>
              </a:ext>
            </a:extLst>
          </p:cNvPr>
          <p:cNvSpPr>
            <a:spLocks noGrp="1"/>
          </p:cNvSpPr>
          <p:nvPr>
            <p:ph sz="half" idx="1"/>
          </p:nvPr>
        </p:nvSpPr>
        <p:spPr>
          <a:xfrm>
            <a:off x="681038" y="1825625"/>
            <a:ext cx="4195762"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3B48D762-5A43-4B57-8D7A-17F288481A4B}"/>
              </a:ext>
            </a:extLst>
          </p:cNvPr>
          <p:cNvSpPr>
            <a:spLocks noGrp="1"/>
          </p:cNvSpPr>
          <p:nvPr>
            <p:ph sz="half" idx="2"/>
          </p:nvPr>
        </p:nvSpPr>
        <p:spPr>
          <a:xfrm>
            <a:off x="5029200" y="1825625"/>
            <a:ext cx="4195763"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83233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1C6ACF7-2675-4B7F-B72D-B8134E34FEAA}"/>
              </a:ext>
            </a:extLst>
          </p:cNvPr>
          <p:cNvSpPr>
            <a:spLocks noGrp="1"/>
          </p:cNvSpPr>
          <p:nvPr>
            <p:ph type="title"/>
          </p:nvPr>
        </p:nvSpPr>
        <p:spPr>
          <a:xfrm>
            <a:off x="682625" y="365125"/>
            <a:ext cx="8543925" cy="1325563"/>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2E3E17B8-306C-4A5B-A9AD-825C0243F2EB}"/>
              </a:ext>
            </a:extLst>
          </p:cNvPr>
          <p:cNvSpPr>
            <a:spLocks noGrp="1"/>
          </p:cNvSpPr>
          <p:nvPr>
            <p:ph type="body" idx="1"/>
          </p:nvPr>
        </p:nvSpPr>
        <p:spPr>
          <a:xfrm>
            <a:off x="682625" y="1681163"/>
            <a:ext cx="419100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F1358C5B-18ED-40B4-BDAE-4EC0F673B603}"/>
              </a:ext>
            </a:extLst>
          </p:cNvPr>
          <p:cNvSpPr>
            <a:spLocks noGrp="1"/>
          </p:cNvSpPr>
          <p:nvPr>
            <p:ph sz="half" idx="2"/>
          </p:nvPr>
        </p:nvSpPr>
        <p:spPr>
          <a:xfrm>
            <a:off x="682625" y="2505075"/>
            <a:ext cx="419100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9758D339-6D24-4394-9EE9-83BCFED2904C}"/>
              </a:ext>
            </a:extLst>
          </p:cNvPr>
          <p:cNvSpPr>
            <a:spLocks noGrp="1"/>
          </p:cNvSpPr>
          <p:nvPr>
            <p:ph type="body" sz="quarter" idx="3"/>
          </p:nvPr>
        </p:nvSpPr>
        <p:spPr>
          <a:xfrm>
            <a:off x="5014913" y="1681163"/>
            <a:ext cx="42116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CC2D65AE-1EE0-42F7-BBEB-8198D2DF3408}"/>
              </a:ext>
            </a:extLst>
          </p:cNvPr>
          <p:cNvSpPr>
            <a:spLocks noGrp="1"/>
          </p:cNvSpPr>
          <p:nvPr>
            <p:ph sz="quarter" idx="4"/>
          </p:nvPr>
        </p:nvSpPr>
        <p:spPr>
          <a:xfrm>
            <a:off x="5014913" y="2505075"/>
            <a:ext cx="4211637"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920751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CE3CF41-8748-4620-A85E-E87E80A36FDD}"/>
              </a:ext>
            </a:extLst>
          </p:cNvPr>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31019937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7660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8487A9-C991-4AAB-8FE9-D8A534F186BF}"/>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AAEABC8A-7165-4321-9D1E-B50A6AB4DE63}"/>
              </a:ext>
            </a:extLst>
          </p:cNvPr>
          <p:cNvSpPr>
            <a:spLocks noGrp="1"/>
          </p:cNvSpPr>
          <p:nvPr>
            <p:ph idx="1"/>
          </p:nvPr>
        </p:nvSpPr>
        <p:spPr>
          <a:xfrm>
            <a:off x="4211638" y="987425"/>
            <a:ext cx="501491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FBF64482-A137-48CA-A15A-E46F926A4920}"/>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22298734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6026F1-BDF2-42F4-AB61-0237212409A9}"/>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443A4FB5-1D7D-4562-9474-7F5CEEED0E1D}"/>
              </a:ext>
            </a:extLst>
          </p:cNvPr>
          <p:cNvSpPr>
            <a:spLocks noGrp="1"/>
          </p:cNvSpPr>
          <p:nvPr>
            <p:ph type="pic" idx="1"/>
          </p:nvPr>
        </p:nvSpPr>
        <p:spPr>
          <a:xfrm>
            <a:off x="4211638" y="987425"/>
            <a:ext cx="5014912"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1C8477F9-A388-4C62-B247-3276C12AC574}"/>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3580204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hyperlink" Target="http://www.digipot.net/" TargetMode="Externa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a:extLst>
              <a:ext uri="{FF2B5EF4-FFF2-40B4-BE49-F238E27FC236}">
                <a16:creationId xmlns:a16="http://schemas.microsoft.com/office/drawing/2014/main" id="{EBCB9409-4C42-4F37-8F28-99BE5E391634}"/>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2" name="Text Box 8">
            <a:extLst>
              <a:ext uri="{FF2B5EF4-FFF2-40B4-BE49-F238E27FC236}">
                <a16:creationId xmlns:a16="http://schemas.microsoft.com/office/drawing/2014/main" id="{90CEB922-1C10-49C9-B2E7-A98616462959}"/>
              </a:ext>
            </a:extLst>
          </p:cNvPr>
          <p:cNvSpPr txBox="1">
            <a:spLocks noChangeArrowheads="1"/>
          </p:cNvSpPr>
          <p:nvPr userDrawn="1"/>
        </p:nvSpPr>
        <p:spPr bwMode="auto">
          <a:xfrm>
            <a:off x="0" y="6643688"/>
            <a:ext cx="30448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t>Copyright©2011 </a:t>
            </a:r>
            <a:r>
              <a:rPr lang="en-US" altLang="ja-JP" sz="800" b="1">
                <a:hlinkClick r:id="rId15"/>
              </a:rPr>
              <a:t>http://www.digipot.net</a:t>
            </a:r>
            <a:r>
              <a:rPr lang="en-US" altLang="ja-JP" sz="800" b="1"/>
              <a:t> All rights reserved. </a:t>
            </a:r>
          </a:p>
        </p:txBody>
      </p:sp>
      <p:sp>
        <p:nvSpPr>
          <p:cNvPr id="1034" name="Rectangle 10">
            <a:extLst>
              <a:ext uri="{FF2B5EF4-FFF2-40B4-BE49-F238E27FC236}">
                <a16:creationId xmlns:a16="http://schemas.microsoft.com/office/drawing/2014/main" id="{5E77029B-16BA-4104-AF4C-39B27A8E77B1}"/>
              </a:ext>
            </a:extLst>
          </p:cNvPr>
          <p:cNvSpPr>
            <a:spLocks noGrp="1" noChangeArrowheads="1"/>
          </p:cNvSpPr>
          <p:nvPr>
            <p:ph type="title"/>
          </p:nvPr>
        </p:nvSpPr>
        <p:spPr bwMode="auto">
          <a:xfrm>
            <a:off x="128588" y="115888"/>
            <a:ext cx="524033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35" name="Rectangle 11">
            <a:extLst>
              <a:ext uri="{FF2B5EF4-FFF2-40B4-BE49-F238E27FC236}">
                <a16:creationId xmlns:a16="http://schemas.microsoft.com/office/drawing/2014/main" id="{CD6617FF-1282-4656-960B-C8D3E97AC3A4}"/>
              </a:ext>
            </a:extLst>
          </p:cNvPr>
          <p:cNvSpPr>
            <a:spLocks noChangeArrowheads="1"/>
          </p:cNvSpPr>
          <p:nvPr userDrawn="1"/>
        </p:nvSpPr>
        <p:spPr bwMode="auto">
          <a:xfrm>
            <a:off x="415925" y="836613"/>
            <a:ext cx="9074150" cy="5472112"/>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fontAlgn="base">
        <a:spcBef>
          <a:spcPct val="0"/>
        </a:spcBef>
        <a:spcAft>
          <a:spcPct val="0"/>
        </a:spcAft>
        <a:defRPr kumimoji="1" sz="2400" b="1" kern="1200">
          <a:solidFill>
            <a:schemeClr val="tx2"/>
          </a:solidFill>
          <a:latin typeface="+mj-lt"/>
          <a:ea typeface="+mj-ea"/>
          <a:cs typeface="+mj-cs"/>
        </a:defRPr>
      </a:lvl1pPr>
      <a:lvl2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2pPr>
      <a:lvl3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3pPr>
      <a:lvl4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4pPr>
      <a:lvl5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5pPr>
      <a:lvl6pPr marL="4572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6pPr>
      <a:lvl7pPr marL="9144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7pPr>
      <a:lvl8pPr marL="13716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8pPr>
      <a:lvl9pPr marL="18288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chart" Target="../charts/chart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chart" Target="../charts/chart13.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Rectangle 6">
            <a:extLst>
              <a:ext uri="{FF2B5EF4-FFF2-40B4-BE49-F238E27FC236}">
                <a16:creationId xmlns:a16="http://schemas.microsoft.com/office/drawing/2014/main" id="{1CA2A843-37D6-4A87-B312-C05FDC712A32}"/>
              </a:ext>
            </a:extLst>
          </p:cNvPr>
          <p:cNvSpPr>
            <a:spLocks noGrp="1" noChangeArrowheads="1"/>
          </p:cNvSpPr>
          <p:nvPr>
            <p:ph type="title"/>
          </p:nvPr>
        </p:nvSpPr>
        <p:spPr>
          <a:noFill/>
          <a:ln/>
        </p:spPr>
        <p:txBody>
          <a:bodyPr/>
          <a:lstStyle/>
          <a:p>
            <a:r>
              <a:rPr lang="ja-JP" altLang="en-US" dirty="0"/>
              <a:t>売り上げ推移</a:t>
            </a:r>
          </a:p>
        </p:txBody>
      </p:sp>
      <p:graphicFrame>
        <p:nvGraphicFramePr>
          <p:cNvPr id="2" name="Object 27">
            <a:extLst>
              <a:ext uri="{FF2B5EF4-FFF2-40B4-BE49-F238E27FC236}">
                <a16:creationId xmlns:a16="http://schemas.microsoft.com/office/drawing/2014/main" id="{F4202FDB-BDD0-4B2C-8A6F-31C29C2D1662}"/>
              </a:ext>
            </a:extLst>
          </p:cNvPr>
          <p:cNvGraphicFramePr>
            <a:graphicFrameLocks noGrp="1" noChangeAspect="1"/>
          </p:cNvGraphicFramePr>
          <p:nvPr>
            <p:ph idx="1"/>
            <p:extLst>
              <p:ext uri="{D42A27DB-BD31-4B8C-83A1-F6EECF244321}">
                <p14:modId xmlns:p14="http://schemas.microsoft.com/office/powerpoint/2010/main" val="3504960348"/>
              </p:ext>
            </p:extLst>
          </p:nvPr>
        </p:nvGraphicFramePr>
        <p:xfrm>
          <a:off x="682625" y="1025525"/>
          <a:ext cx="8540750" cy="4945063"/>
        </p:xfrm>
        <a:graphic>
          <a:graphicData uri="http://schemas.openxmlformats.org/drawingml/2006/chart">
            <c:chart xmlns:c="http://schemas.openxmlformats.org/drawingml/2006/chart" xmlns:r="http://schemas.openxmlformats.org/officeDocument/2006/relationships" r:id="rId2"/>
          </a:graphicData>
        </a:graphic>
      </p:graphicFrame>
      <p:sp>
        <p:nvSpPr>
          <p:cNvPr id="24605" name="Text Box 29">
            <a:extLst>
              <a:ext uri="{FF2B5EF4-FFF2-40B4-BE49-F238E27FC236}">
                <a16:creationId xmlns:a16="http://schemas.microsoft.com/office/drawing/2014/main" id="{974D8FC8-626C-4EA0-BF11-0BB70931B6D3}"/>
              </a:ext>
            </a:extLst>
          </p:cNvPr>
          <p:cNvSpPr txBox="1">
            <a:spLocks noChangeArrowheads="1"/>
          </p:cNvSpPr>
          <p:nvPr/>
        </p:nvSpPr>
        <p:spPr bwMode="auto">
          <a:xfrm>
            <a:off x="8769350" y="5661025"/>
            <a:ext cx="692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000" b="1">
                <a:ea typeface="メイリオ" panose="020B0604030504040204" pitchFamily="50" charset="-128"/>
              </a:rPr>
              <a:t>（年度）</a:t>
            </a:r>
          </a:p>
        </p:txBody>
      </p:sp>
      <p:sp>
        <p:nvSpPr>
          <p:cNvPr id="24606" name="Text Box 30">
            <a:extLst>
              <a:ext uri="{FF2B5EF4-FFF2-40B4-BE49-F238E27FC236}">
                <a16:creationId xmlns:a16="http://schemas.microsoft.com/office/drawing/2014/main" id="{6E8DC099-9826-4320-8887-F7B992F8BB3B}"/>
              </a:ext>
            </a:extLst>
          </p:cNvPr>
          <p:cNvSpPr txBox="1">
            <a:spLocks noChangeArrowheads="1"/>
          </p:cNvSpPr>
          <p:nvPr/>
        </p:nvSpPr>
        <p:spPr bwMode="auto">
          <a:xfrm>
            <a:off x="488950" y="5516563"/>
            <a:ext cx="692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000" b="1">
                <a:ea typeface="メイリオ" panose="020B0604030504040204" pitchFamily="50" charset="-128"/>
              </a:rPr>
              <a:t>（億円）</a:t>
            </a:r>
          </a:p>
        </p:txBody>
      </p:sp>
      <p:sp>
        <p:nvSpPr>
          <p:cNvPr id="24607" name="Freeform 31">
            <a:extLst>
              <a:ext uri="{FF2B5EF4-FFF2-40B4-BE49-F238E27FC236}">
                <a16:creationId xmlns:a16="http://schemas.microsoft.com/office/drawing/2014/main" id="{E1919B80-6EF2-49E8-BCB2-0F199BED4833}"/>
              </a:ext>
            </a:extLst>
          </p:cNvPr>
          <p:cNvSpPr>
            <a:spLocks/>
          </p:cNvSpPr>
          <p:nvPr/>
        </p:nvSpPr>
        <p:spPr bwMode="auto">
          <a:xfrm>
            <a:off x="7545388" y="1125538"/>
            <a:ext cx="2160587" cy="1081087"/>
          </a:xfrm>
          <a:custGeom>
            <a:avLst/>
            <a:gdLst>
              <a:gd name="T0" fmla="*/ 680 w 1587"/>
              <a:gd name="T1" fmla="*/ 454 h 635"/>
              <a:gd name="T2" fmla="*/ 0 w 1587"/>
              <a:gd name="T3" fmla="*/ 454 h 635"/>
              <a:gd name="T4" fmla="*/ 0 w 1587"/>
              <a:gd name="T5" fmla="*/ 0 h 635"/>
              <a:gd name="T6" fmla="*/ 1587 w 1587"/>
              <a:gd name="T7" fmla="*/ 0 h 635"/>
              <a:gd name="T8" fmla="*/ 1587 w 1587"/>
              <a:gd name="T9" fmla="*/ 454 h 635"/>
              <a:gd name="T10" fmla="*/ 907 w 1587"/>
              <a:gd name="T11" fmla="*/ 454 h 635"/>
              <a:gd name="T12" fmla="*/ 802 w 1587"/>
              <a:gd name="T13" fmla="*/ 635 h 635"/>
              <a:gd name="T14" fmla="*/ 680 w 1587"/>
              <a:gd name="T15" fmla="*/ 454 h 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7" h="635">
                <a:moveTo>
                  <a:pt x="680" y="454"/>
                </a:moveTo>
                <a:lnTo>
                  <a:pt x="0" y="454"/>
                </a:lnTo>
                <a:lnTo>
                  <a:pt x="0" y="0"/>
                </a:lnTo>
                <a:lnTo>
                  <a:pt x="1587" y="0"/>
                </a:lnTo>
                <a:lnTo>
                  <a:pt x="1587" y="454"/>
                </a:lnTo>
                <a:lnTo>
                  <a:pt x="907" y="454"/>
                </a:lnTo>
                <a:lnTo>
                  <a:pt x="802" y="635"/>
                </a:lnTo>
                <a:lnTo>
                  <a:pt x="680" y="454"/>
                </a:lnTo>
                <a:close/>
              </a:path>
            </a:pathLst>
          </a:custGeom>
          <a:gradFill rotWithShape="1">
            <a:gsLst>
              <a:gs pos="0">
                <a:srgbClr val="FFFF99">
                  <a:gamma/>
                  <a:tint val="0"/>
                  <a:invGamma/>
                </a:srgbClr>
              </a:gs>
              <a:gs pos="100000">
                <a:srgbClr val="FFFF99"/>
              </a:gs>
            </a:gsLst>
            <a:lin ang="5400000" scaled="1"/>
          </a:gra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608" name="Text Box 32">
            <a:extLst>
              <a:ext uri="{FF2B5EF4-FFF2-40B4-BE49-F238E27FC236}">
                <a16:creationId xmlns:a16="http://schemas.microsoft.com/office/drawing/2014/main" id="{1E80B10D-41FF-45B8-89B2-1AAB9017648C}"/>
              </a:ext>
            </a:extLst>
          </p:cNvPr>
          <p:cNvSpPr txBox="1">
            <a:spLocks noChangeArrowheads="1"/>
          </p:cNvSpPr>
          <p:nvPr/>
        </p:nvSpPr>
        <p:spPr bwMode="auto">
          <a:xfrm>
            <a:off x="7618413" y="1198563"/>
            <a:ext cx="2016125"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メイリオ" panose="020B0604030504040204" pitchFamily="50" charset="-128"/>
              </a:rPr>
              <a:t>補足説明など補足説明など補足説明など補足説明など補足説明など補足説明など</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AutoShape 2">
            <a:extLst>
              <a:ext uri="{FF2B5EF4-FFF2-40B4-BE49-F238E27FC236}">
                <a16:creationId xmlns:a16="http://schemas.microsoft.com/office/drawing/2014/main" id="{B4E16A0F-9FB7-4D27-BCE3-64AE87256859}"/>
              </a:ext>
            </a:extLst>
          </p:cNvPr>
          <p:cNvSpPr>
            <a:spLocks noChangeArrowheads="1"/>
          </p:cNvSpPr>
          <p:nvPr/>
        </p:nvSpPr>
        <p:spPr bwMode="auto">
          <a:xfrm>
            <a:off x="415925" y="836613"/>
            <a:ext cx="9074150" cy="5472112"/>
          </a:xfrm>
          <a:prstGeom prst="roundRect">
            <a:avLst>
              <a:gd name="adj" fmla="val 4611"/>
            </a:avLst>
          </a:prstGeom>
          <a:gradFill rotWithShape="1">
            <a:gsLst>
              <a:gs pos="0">
                <a:srgbClr val="3366FF">
                  <a:gamma/>
                  <a:shade val="46275"/>
                  <a:invGamma/>
                </a:srgbClr>
              </a:gs>
              <a:gs pos="100000">
                <a:srgbClr val="3366FF"/>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0419" name="Rectangle 3">
            <a:extLst>
              <a:ext uri="{FF2B5EF4-FFF2-40B4-BE49-F238E27FC236}">
                <a16:creationId xmlns:a16="http://schemas.microsoft.com/office/drawing/2014/main" id="{54C745D0-E88B-4B37-99C7-62BFA24BEAA7}"/>
              </a:ext>
            </a:extLst>
          </p:cNvPr>
          <p:cNvSpPr>
            <a:spLocks noGrp="1" noChangeArrowheads="1"/>
          </p:cNvSpPr>
          <p:nvPr>
            <p:ph type="title"/>
          </p:nvPr>
        </p:nvSpPr>
        <p:spPr>
          <a:noFill/>
          <a:ln/>
        </p:spPr>
        <p:txBody>
          <a:bodyPr/>
          <a:lstStyle/>
          <a:p>
            <a:r>
              <a:rPr lang="ja-JP" altLang="en-US" dirty="0"/>
              <a:t>売り上げ推移</a:t>
            </a:r>
          </a:p>
        </p:txBody>
      </p:sp>
      <p:graphicFrame>
        <p:nvGraphicFramePr>
          <p:cNvPr id="2" name="Object 4">
            <a:extLst>
              <a:ext uri="{FF2B5EF4-FFF2-40B4-BE49-F238E27FC236}">
                <a16:creationId xmlns:a16="http://schemas.microsoft.com/office/drawing/2014/main" id="{7D46ED9C-53BB-498F-B2F6-77FD66D46808}"/>
              </a:ext>
            </a:extLst>
          </p:cNvPr>
          <p:cNvGraphicFramePr>
            <a:graphicFrameLocks noGrp="1" noChangeAspect="1"/>
          </p:cNvGraphicFramePr>
          <p:nvPr>
            <p:ph idx="1"/>
            <p:extLst>
              <p:ext uri="{D42A27DB-BD31-4B8C-83A1-F6EECF244321}">
                <p14:modId xmlns:p14="http://schemas.microsoft.com/office/powerpoint/2010/main" val="957317211"/>
              </p:ext>
            </p:extLst>
          </p:nvPr>
        </p:nvGraphicFramePr>
        <p:xfrm>
          <a:off x="466725" y="887413"/>
          <a:ext cx="8977313" cy="5448300"/>
        </p:xfrm>
        <a:graphic>
          <a:graphicData uri="http://schemas.openxmlformats.org/drawingml/2006/chart">
            <c:chart xmlns:c="http://schemas.openxmlformats.org/drawingml/2006/chart" xmlns:r="http://schemas.openxmlformats.org/officeDocument/2006/relationships" r:id="rId2"/>
          </a:graphicData>
        </a:graphic>
      </p:graphicFrame>
      <p:sp>
        <p:nvSpPr>
          <p:cNvPr id="60421" name="Text Box 5">
            <a:extLst>
              <a:ext uri="{FF2B5EF4-FFF2-40B4-BE49-F238E27FC236}">
                <a16:creationId xmlns:a16="http://schemas.microsoft.com/office/drawing/2014/main" id="{D62C8E03-38E1-4798-A8DD-D0B9A6A3CB63}"/>
              </a:ext>
            </a:extLst>
          </p:cNvPr>
          <p:cNvSpPr txBox="1">
            <a:spLocks noChangeArrowheads="1"/>
          </p:cNvSpPr>
          <p:nvPr/>
        </p:nvSpPr>
        <p:spPr bwMode="auto">
          <a:xfrm>
            <a:off x="7113588" y="5848350"/>
            <a:ext cx="692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000" b="1">
                <a:solidFill>
                  <a:schemeClr val="bg1"/>
                </a:solidFill>
                <a:ea typeface="メイリオ" panose="020B0604030504040204" pitchFamily="50" charset="-128"/>
              </a:rPr>
              <a:t>（年度）</a:t>
            </a:r>
          </a:p>
        </p:txBody>
      </p:sp>
      <p:sp>
        <p:nvSpPr>
          <p:cNvPr id="60422" name="Text Box 6">
            <a:extLst>
              <a:ext uri="{FF2B5EF4-FFF2-40B4-BE49-F238E27FC236}">
                <a16:creationId xmlns:a16="http://schemas.microsoft.com/office/drawing/2014/main" id="{F645F004-E93A-42F3-88A8-6CB3C5311FD7}"/>
              </a:ext>
            </a:extLst>
          </p:cNvPr>
          <p:cNvSpPr txBox="1">
            <a:spLocks noChangeArrowheads="1"/>
          </p:cNvSpPr>
          <p:nvPr/>
        </p:nvSpPr>
        <p:spPr bwMode="auto">
          <a:xfrm>
            <a:off x="1857375" y="1052513"/>
            <a:ext cx="692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000" b="1">
                <a:solidFill>
                  <a:schemeClr val="bg1"/>
                </a:solidFill>
                <a:ea typeface="メイリオ" panose="020B0604030504040204" pitchFamily="50" charset="-128"/>
              </a:rPr>
              <a:t>（億円）</a:t>
            </a:r>
          </a:p>
        </p:txBody>
      </p:sp>
      <p:sp>
        <p:nvSpPr>
          <p:cNvPr id="60423" name="Freeform 7">
            <a:extLst>
              <a:ext uri="{FF2B5EF4-FFF2-40B4-BE49-F238E27FC236}">
                <a16:creationId xmlns:a16="http://schemas.microsoft.com/office/drawing/2014/main" id="{27FE05F4-D0C4-4C23-B7A5-9975E358F82E}"/>
              </a:ext>
            </a:extLst>
          </p:cNvPr>
          <p:cNvSpPr>
            <a:spLocks/>
          </p:cNvSpPr>
          <p:nvPr/>
        </p:nvSpPr>
        <p:spPr bwMode="auto">
          <a:xfrm>
            <a:off x="5961063" y="1125538"/>
            <a:ext cx="2160587" cy="1081087"/>
          </a:xfrm>
          <a:custGeom>
            <a:avLst/>
            <a:gdLst>
              <a:gd name="T0" fmla="*/ 680 w 1587"/>
              <a:gd name="T1" fmla="*/ 454 h 635"/>
              <a:gd name="T2" fmla="*/ 0 w 1587"/>
              <a:gd name="T3" fmla="*/ 454 h 635"/>
              <a:gd name="T4" fmla="*/ 0 w 1587"/>
              <a:gd name="T5" fmla="*/ 0 h 635"/>
              <a:gd name="T6" fmla="*/ 1587 w 1587"/>
              <a:gd name="T7" fmla="*/ 0 h 635"/>
              <a:gd name="T8" fmla="*/ 1587 w 1587"/>
              <a:gd name="T9" fmla="*/ 454 h 635"/>
              <a:gd name="T10" fmla="*/ 907 w 1587"/>
              <a:gd name="T11" fmla="*/ 454 h 635"/>
              <a:gd name="T12" fmla="*/ 802 w 1587"/>
              <a:gd name="T13" fmla="*/ 635 h 635"/>
              <a:gd name="T14" fmla="*/ 680 w 1587"/>
              <a:gd name="T15" fmla="*/ 454 h 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7" h="635">
                <a:moveTo>
                  <a:pt x="680" y="454"/>
                </a:moveTo>
                <a:lnTo>
                  <a:pt x="0" y="454"/>
                </a:lnTo>
                <a:lnTo>
                  <a:pt x="0" y="0"/>
                </a:lnTo>
                <a:lnTo>
                  <a:pt x="1587" y="0"/>
                </a:lnTo>
                <a:lnTo>
                  <a:pt x="1587" y="454"/>
                </a:lnTo>
                <a:lnTo>
                  <a:pt x="907" y="454"/>
                </a:lnTo>
                <a:lnTo>
                  <a:pt x="802" y="635"/>
                </a:lnTo>
                <a:lnTo>
                  <a:pt x="680" y="454"/>
                </a:lnTo>
                <a:close/>
              </a:path>
            </a:pathLst>
          </a:custGeom>
          <a:gradFill rotWithShape="1">
            <a:gsLst>
              <a:gs pos="0">
                <a:srgbClr val="FFFF99">
                  <a:gamma/>
                  <a:tint val="0"/>
                  <a:invGamma/>
                </a:srgbClr>
              </a:gs>
              <a:gs pos="100000">
                <a:srgbClr val="FFFF99"/>
              </a:gs>
            </a:gsLst>
            <a:lin ang="5400000" scaled="1"/>
          </a:gra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424" name="Text Box 8">
            <a:extLst>
              <a:ext uri="{FF2B5EF4-FFF2-40B4-BE49-F238E27FC236}">
                <a16:creationId xmlns:a16="http://schemas.microsoft.com/office/drawing/2014/main" id="{F37041A8-7F0B-44F8-BA65-89237C7AEA06}"/>
              </a:ext>
            </a:extLst>
          </p:cNvPr>
          <p:cNvSpPr txBox="1">
            <a:spLocks noChangeArrowheads="1"/>
          </p:cNvSpPr>
          <p:nvPr/>
        </p:nvSpPr>
        <p:spPr bwMode="auto">
          <a:xfrm>
            <a:off x="6034088" y="1198563"/>
            <a:ext cx="2016125"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メイリオ" panose="020B0604030504040204" pitchFamily="50" charset="-128"/>
              </a:rPr>
              <a:t>補足説明など補足説明など補足説明など補足説明など補足説明など補足説明など</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AutoShape 2">
            <a:extLst>
              <a:ext uri="{FF2B5EF4-FFF2-40B4-BE49-F238E27FC236}">
                <a16:creationId xmlns:a16="http://schemas.microsoft.com/office/drawing/2014/main" id="{6E0FB4E3-7C36-42A9-B2FB-7D32B7765A7F}"/>
              </a:ext>
            </a:extLst>
          </p:cNvPr>
          <p:cNvSpPr>
            <a:spLocks noChangeArrowheads="1"/>
          </p:cNvSpPr>
          <p:nvPr/>
        </p:nvSpPr>
        <p:spPr bwMode="auto">
          <a:xfrm>
            <a:off x="415925" y="836613"/>
            <a:ext cx="9074150" cy="5472112"/>
          </a:xfrm>
          <a:prstGeom prst="roundRect">
            <a:avLst>
              <a:gd name="adj" fmla="val 4611"/>
            </a:avLst>
          </a:prstGeom>
          <a:gradFill rotWithShape="1">
            <a:gsLst>
              <a:gs pos="0">
                <a:srgbClr val="3366FF">
                  <a:gamma/>
                  <a:shade val="46275"/>
                  <a:invGamma/>
                </a:srgbClr>
              </a:gs>
              <a:gs pos="100000">
                <a:srgbClr val="3366FF"/>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0179" name="Rectangle 3">
            <a:extLst>
              <a:ext uri="{FF2B5EF4-FFF2-40B4-BE49-F238E27FC236}">
                <a16:creationId xmlns:a16="http://schemas.microsoft.com/office/drawing/2014/main" id="{CA7F2D07-F881-413E-A448-16AD979A750A}"/>
              </a:ext>
            </a:extLst>
          </p:cNvPr>
          <p:cNvSpPr>
            <a:spLocks noGrp="1" noChangeArrowheads="1"/>
          </p:cNvSpPr>
          <p:nvPr>
            <p:ph type="title"/>
          </p:nvPr>
        </p:nvSpPr>
        <p:spPr>
          <a:noFill/>
          <a:ln/>
        </p:spPr>
        <p:txBody>
          <a:bodyPr/>
          <a:lstStyle/>
          <a:p>
            <a:r>
              <a:rPr lang="ja-JP" altLang="en-US" dirty="0"/>
              <a:t>売り上げ推移</a:t>
            </a:r>
          </a:p>
        </p:txBody>
      </p:sp>
      <p:graphicFrame>
        <p:nvGraphicFramePr>
          <p:cNvPr id="2" name="Object 4">
            <a:extLst>
              <a:ext uri="{FF2B5EF4-FFF2-40B4-BE49-F238E27FC236}">
                <a16:creationId xmlns:a16="http://schemas.microsoft.com/office/drawing/2014/main" id="{097AFC42-A84E-4856-AA30-B8DDF5CE8B09}"/>
              </a:ext>
            </a:extLst>
          </p:cNvPr>
          <p:cNvGraphicFramePr>
            <a:graphicFrameLocks noGrp="1" noChangeAspect="1"/>
          </p:cNvGraphicFramePr>
          <p:nvPr>
            <p:ph idx="1"/>
            <p:extLst>
              <p:ext uri="{D42A27DB-BD31-4B8C-83A1-F6EECF244321}">
                <p14:modId xmlns:p14="http://schemas.microsoft.com/office/powerpoint/2010/main" val="61086466"/>
              </p:ext>
            </p:extLst>
          </p:nvPr>
        </p:nvGraphicFramePr>
        <p:xfrm>
          <a:off x="611188" y="742950"/>
          <a:ext cx="8683625" cy="5299075"/>
        </p:xfrm>
        <a:graphic>
          <a:graphicData uri="http://schemas.openxmlformats.org/drawingml/2006/chart">
            <c:chart xmlns:c="http://schemas.openxmlformats.org/drawingml/2006/chart" xmlns:r="http://schemas.openxmlformats.org/officeDocument/2006/relationships" r:id="rId2"/>
          </a:graphicData>
        </a:graphic>
      </p:graphicFrame>
      <p:sp>
        <p:nvSpPr>
          <p:cNvPr id="50181" name="Text Box 5">
            <a:extLst>
              <a:ext uri="{FF2B5EF4-FFF2-40B4-BE49-F238E27FC236}">
                <a16:creationId xmlns:a16="http://schemas.microsoft.com/office/drawing/2014/main" id="{11974FA1-7F0F-4195-9810-9EB0090C6AE6}"/>
              </a:ext>
            </a:extLst>
          </p:cNvPr>
          <p:cNvSpPr txBox="1">
            <a:spLocks noChangeArrowheads="1"/>
          </p:cNvSpPr>
          <p:nvPr/>
        </p:nvSpPr>
        <p:spPr bwMode="auto">
          <a:xfrm>
            <a:off x="8666163" y="5899150"/>
            <a:ext cx="793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solidFill>
                  <a:schemeClr val="bg1"/>
                </a:solidFill>
                <a:ea typeface="メイリオ" panose="020B0604030504040204" pitchFamily="50" charset="-128"/>
              </a:rPr>
              <a:t>（年度）</a:t>
            </a:r>
          </a:p>
        </p:txBody>
      </p:sp>
      <p:sp>
        <p:nvSpPr>
          <p:cNvPr id="50182" name="Text Box 6">
            <a:extLst>
              <a:ext uri="{FF2B5EF4-FFF2-40B4-BE49-F238E27FC236}">
                <a16:creationId xmlns:a16="http://schemas.microsoft.com/office/drawing/2014/main" id="{F3F643B9-9230-4BAA-B8B1-A7754513ED5F}"/>
              </a:ext>
            </a:extLst>
          </p:cNvPr>
          <p:cNvSpPr txBox="1">
            <a:spLocks noChangeArrowheads="1"/>
          </p:cNvSpPr>
          <p:nvPr/>
        </p:nvSpPr>
        <p:spPr bwMode="auto">
          <a:xfrm>
            <a:off x="414338" y="5602288"/>
            <a:ext cx="7937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solidFill>
                  <a:schemeClr val="bg1"/>
                </a:solidFill>
                <a:ea typeface="メイリオ" panose="020B0604030504040204" pitchFamily="50" charset="-128"/>
              </a:rPr>
              <a:t>（億円）</a:t>
            </a:r>
          </a:p>
        </p:txBody>
      </p:sp>
      <p:sp>
        <p:nvSpPr>
          <p:cNvPr id="50183" name="Freeform 7">
            <a:extLst>
              <a:ext uri="{FF2B5EF4-FFF2-40B4-BE49-F238E27FC236}">
                <a16:creationId xmlns:a16="http://schemas.microsoft.com/office/drawing/2014/main" id="{EC1B186F-1A1E-4B3C-81C1-6D6822260F2C}"/>
              </a:ext>
            </a:extLst>
          </p:cNvPr>
          <p:cNvSpPr>
            <a:spLocks/>
          </p:cNvSpPr>
          <p:nvPr/>
        </p:nvSpPr>
        <p:spPr bwMode="auto">
          <a:xfrm>
            <a:off x="7616825" y="835025"/>
            <a:ext cx="2160588" cy="1081088"/>
          </a:xfrm>
          <a:custGeom>
            <a:avLst/>
            <a:gdLst>
              <a:gd name="T0" fmla="*/ 680 w 1587"/>
              <a:gd name="T1" fmla="*/ 454 h 635"/>
              <a:gd name="T2" fmla="*/ 0 w 1587"/>
              <a:gd name="T3" fmla="*/ 454 h 635"/>
              <a:gd name="T4" fmla="*/ 0 w 1587"/>
              <a:gd name="T5" fmla="*/ 0 h 635"/>
              <a:gd name="T6" fmla="*/ 1587 w 1587"/>
              <a:gd name="T7" fmla="*/ 0 h 635"/>
              <a:gd name="T8" fmla="*/ 1587 w 1587"/>
              <a:gd name="T9" fmla="*/ 454 h 635"/>
              <a:gd name="T10" fmla="*/ 907 w 1587"/>
              <a:gd name="T11" fmla="*/ 454 h 635"/>
              <a:gd name="T12" fmla="*/ 802 w 1587"/>
              <a:gd name="T13" fmla="*/ 635 h 635"/>
              <a:gd name="T14" fmla="*/ 680 w 1587"/>
              <a:gd name="T15" fmla="*/ 454 h 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7" h="635">
                <a:moveTo>
                  <a:pt x="680" y="454"/>
                </a:moveTo>
                <a:lnTo>
                  <a:pt x="0" y="454"/>
                </a:lnTo>
                <a:lnTo>
                  <a:pt x="0" y="0"/>
                </a:lnTo>
                <a:lnTo>
                  <a:pt x="1587" y="0"/>
                </a:lnTo>
                <a:lnTo>
                  <a:pt x="1587" y="454"/>
                </a:lnTo>
                <a:lnTo>
                  <a:pt x="907" y="454"/>
                </a:lnTo>
                <a:lnTo>
                  <a:pt x="802" y="635"/>
                </a:lnTo>
                <a:lnTo>
                  <a:pt x="680" y="454"/>
                </a:lnTo>
                <a:close/>
              </a:path>
            </a:pathLst>
          </a:custGeom>
          <a:gradFill rotWithShape="1">
            <a:gsLst>
              <a:gs pos="0">
                <a:srgbClr val="FFFF99">
                  <a:gamma/>
                  <a:tint val="0"/>
                  <a:invGamma/>
                </a:srgbClr>
              </a:gs>
              <a:gs pos="100000">
                <a:srgbClr val="FFFF99"/>
              </a:gs>
            </a:gsLst>
            <a:lin ang="5400000" scaled="1"/>
          </a:gra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0184" name="Text Box 8">
            <a:extLst>
              <a:ext uri="{FF2B5EF4-FFF2-40B4-BE49-F238E27FC236}">
                <a16:creationId xmlns:a16="http://schemas.microsoft.com/office/drawing/2014/main" id="{694E5CEB-EF1B-4520-86C1-0BA4506BCEDB}"/>
              </a:ext>
            </a:extLst>
          </p:cNvPr>
          <p:cNvSpPr txBox="1">
            <a:spLocks noChangeArrowheads="1"/>
          </p:cNvSpPr>
          <p:nvPr/>
        </p:nvSpPr>
        <p:spPr bwMode="auto">
          <a:xfrm>
            <a:off x="7689850" y="908050"/>
            <a:ext cx="2016125"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メイリオ" panose="020B0604030504040204" pitchFamily="50" charset="-128"/>
              </a:rPr>
              <a:t>補足説明など補足説明など補足説明など補足説明など補足説明など補足説明など</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AutoShape 2">
            <a:extLst>
              <a:ext uri="{FF2B5EF4-FFF2-40B4-BE49-F238E27FC236}">
                <a16:creationId xmlns:a16="http://schemas.microsoft.com/office/drawing/2014/main" id="{8082E4A1-BFE0-4861-9F52-1DDFAEDBF23F}"/>
              </a:ext>
            </a:extLst>
          </p:cNvPr>
          <p:cNvSpPr>
            <a:spLocks noChangeArrowheads="1"/>
          </p:cNvSpPr>
          <p:nvPr/>
        </p:nvSpPr>
        <p:spPr bwMode="auto">
          <a:xfrm>
            <a:off x="415925" y="836613"/>
            <a:ext cx="9074150" cy="5472112"/>
          </a:xfrm>
          <a:prstGeom prst="roundRect">
            <a:avLst>
              <a:gd name="adj" fmla="val 4611"/>
            </a:avLst>
          </a:prstGeom>
          <a:gradFill rotWithShape="1">
            <a:gsLst>
              <a:gs pos="0">
                <a:srgbClr val="009900">
                  <a:gamma/>
                  <a:shade val="46275"/>
                  <a:invGamma/>
                </a:srgbClr>
              </a:gs>
              <a:gs pos="100000">
                <a:srgbClr val="009900"/>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1443" name="Rectangle 3">
            <a:extLst>
              <a:ext uri="{FF2B5EF4-FFF2-40B4-BE49-F238E27FC236}">
                <a16:creationId xmlns:a16="http://schemas.microsoft.com/office/drawing/2014/main" id="{2532CBE2-7571-42F5-9FD7-E4487E3DEB53}"/>
              </a:ext>
            </a:extLst>
          </p:cNvPr>
          <p:cNvSpPr>
            <a:spLocks noGrp="1" noChangeArrowheads="1"/>
          </p:cNvSpPr>
          <p:nvPr>
            <p:ph type="title"/>
          </p:nvPr>
        </p:nvSpPr>
        <p:spPr>
          <a:noFill/>
          <a:ln/>
        </p:spPr>
        <p:txBody>
          <a:bodyPr/>
          <a:lstStyle/>
          <a:p>
            <a:r>
              <a:rPr lang="ja-JP" altLang="en-US" dirty="0"/>
              <a:t>売り上げ推移</a:t>
            </a:r>
          </a:p>
        </p:txBody>
      </p:sp>
      <p:graphicFrame>
        <p:nvGraphicFramePr>
          <p:cNvPr id="2" name="Object 4">
            <a:extLst>
              <a:ext uri="{FF2B5EF4-FFF2-40B4-BE49-F238E27FC236}">
                <a16:creationId xmlns:a16="http://schemas.microsoft.com/office/drawing/2014/main" id="{EA9EB9D2-0953-4D1B-BBFD-ECD2BC1E0878}"/>
              </a:ext>
            </a:extLst>
          </p:cNvPr>
          <p:cNvGraphicFramePr>
            <a:graphicFrameLocks noGrp="1" noChangeAspect="1"/>
          </p:cNvGraphicFramePr>
          <p:nvPr>
            <p:ph idx="1"/>
            <p:extLst>
              <p:ext uri="{D42A27DB-BD31-4B8C-83A1-F6EECF244321}">
                <p14:modId xmlns:p14="http://schemas.microsoft.com/office/powerpoint/2010/main" val="1429919867"/>
              </p:ext>
            </p:extLst>
          </p:nvPr>
        </p:nvGraphicFramePr>
        <p:xfrm>
          <a:off x="611188" y="742950"/>
          <a:ext cx="8683625" cy="5299075"/>
        </p:xfrm>
        <a:graphic>
          <a:graphicData uri="http://schemas.openxmlformats.org/drawingml/2006/chart">
            <c:chart xmlns:c="http://schemas.openxmlformats.org/drawingml/2006/chart" xmlns:r="http://schemas.openxmlformats.org/officeDocument/2006/relationships" r:id="rId2"/>
          </a:graphicData>
        </a:graphic>
      </p:graphicFrame>
      <p:sp>
        <p:nvSpPr>
          <p:cNvPr id="61445" name="Text Box 5">
            <a:extLst>
              <a:ext uri="{FF2B5EF4-FFF2-40B4-BE49-F238E27FC236}">
                <a16:creationId xmlns:a16="http://schemas.microsoft.com/office/drawing/2014/main" id="{08A3C5C9-3A68-4367-B50C-6A0975F50282}"/>
              </a:ext>
            </a:extLst>
          </p:cNvPr>
          <p:cNvSpPr txBox="1">
            <a:spLocks noChangeArrowheads="1"/>
          </p:cNvSpPr>
          <p:nvPr/>
        </p:nvSpPr>
        <p:spPr bwMode="auto">
          <a:xfrm>
            <a:off x="8666163" y="5899150"/>
            <a:ext cx="793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solidFill>
                  <a:schemeClr val="bg1"/>
                </a:solidFill>
                <a:ea typeface="メイリオ" panose="020B0604030504040204" pitchFamily="50" charset="-128"/>
              </a:rPr>
              <a:t>（年度）</a:t>
            </a:r>
          </a:p>
        </p:txBody>
      </p:sp>
      <p:sp>
        <p:nvSpPr>
          <p:cNvPr id="61446" name="Text Box 6">
            <a:extLst>
              <a:ext uri="{FF2B5EF4-FFF2-40B4-BE49-F238E27FC236}">
                <a16:creationId xmlns:a16="http://schemas.microsoft.com/office/drawing/2014/main" id="{CED75B7B-977C-462B-AF04-E432839C834D}"/>
              </a:ext>
            </a:extLst>
          </p:cNvPr>
          <p:cNvSpPr txBox="1">
            <a:spLocks noChangeArrowheads="1"/>
          </p:cNvSpPr>
          <p:nvPr/>
        </p:nvSpPr>
        <p:spPr bwMode="auto">
          <a:xfrm>
            <a:off x="414338" y="5602288"/>
            <a:ext cx="7937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solidFill>
                  <a:schemeClr val="bg1"/>
                </a:solidFill>
                <a:ea typeface="メイリオ" panose="020B0604030504040204" pitchFamily="50" charset="-128"/>
              </a:rPr>
              <a:t>（億円）</a:t>
            </a:r>
          </a:p>
        </p:txBody>
      </p:sp>
      <p:sp>
        <p:nvSpPr>
          <p:cNvPr id="61447" name="Freeform 7">
            <a:extLst>
              <a:ext uri="{FF2B5EF4-FFF2-40B4-BE49-F238E27FC236}">
                <a16:creationId xmlns:a16="http://schemas.microsoft.com/office/drawing/2014/main" id="{AECB0A8A-F65F-4636-9148-154DBFBEA1C8}"/>
              </a:ext>
            </a:extLst>
          </p:cNvPr>
          <p:cNvSpPr>
            <a:spLocks/>
          </p:cNvSpPr>
          <p:nvPr/>
        </p:nvSpPr>
        <p:spPr bwMode="auto">
          <a:xfrm>
            <a:off x="7616825" y="835025"/>
            <a:ext cx="2160588" cy="1081088"/>
          </a:xfrm>
          <a:custGeom>
            <a:avLst/>
            <a:gdLst>
              <a:gd name="T0" fmla="*/ 680 w 1587"/>
              <a:gd name="T1" fmla="*/ 454 h 635"/>
              <a:gd name="T2" fmla="*/ 0 w 1587"/>
              <a:gd name="T3" fmla="*/ 454 h 635"/>
              <a:gd name="T4" fmla="*/ 0 w 1587"/>
              <a:gd name="T5" fmla="*/ 0 h 635"/>
              <a:gd name="T6" fmla="*/ 1587 w 1587"/>
              <a:gd name="T7" fmla="*/ 0 h 635"/>
              <a:gd name="T8" fmla="*/ 1587 w 1587"/>
              <a:gd name="T9" fmla="*/ 454 h 635"/>
              <a:gd name="T10" fmla="*/ 907 w 1587"/>
              <a:gd name="T11" fmla="*/ 454 h 635"/>
              <a:gd name="T12" fmla="*/ 802 w 1587"/>
              <a:gd name="T13" fmla="*/ 635 h 635"/>
              <a:gd name="T14" fmla="*/ 680 w 1587"/>
              <a:gd name="T15" fmla="*/ 454 h 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7" h="635">
                <a:moveTo>
                  <a:pt x="680" y="454"/>
                </a:moveTo>
                <a:lnTo>
                  <a:pt x="0" y="454"/>
                </a:lnTo>
                <a:lnTo>
                  <a:pt x="0" y="0"/>
                </a:lnTo>
                <a:lnTo>
                  <a:pt x="1587" y="0"/>
                </a:lnTo>
                <a:lnTo>
                  <a:pt x="1587" y="454"/>
                </a:lnTo>
                <a:lnTo>
                  <a:pt x="907" y="454"/>
                </a:lnTo>
                <a:lnTo>
                  <a:pt x="802" y="635"/>
                </a:lnTo>
                <a:lnTo>
                  <a:pt x="680" y="454"/>
                </a:lnTo>
                <a:close/>
              </a:path>
            </a:pathLst>
          </a:custGeom>
          <a:gradFill rotWithShape="1">
            <a:gsLst>
              <a:gs pos="0">
                <a:srgbClr val="FFFF99">
                  <a:gamma/>
                  <a:tint val="0"/>
                  <a:invGamma/>
                </a:srgbClr>
              </a:gs>
              <a:gs pos="100000">
                <a:srgbClr val="FFFF99"/>
              </a:gs>
            </a:gsLst>
            <a:lin ang="5400000" scaled="1"/>
          </a:gra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448" name="Text Box 8">
            <a:extLst>
              <a:ext uri="{FF2B5EF4-FFF2-40B4-BE49-F238E27FC236}">
                <a16:creationId xmlns:a16="http://schemas.microsoft.com/office/drawing/2014/main" id="{8E614605-F198-4795-9B39-38D57C38E703}"/>
              </a:ext>
            </a:extLst>
          </p:cNvPr>
          <p:cNvSpPr txBox="1">
            <a:spLocks noChangeArrowheads="1"/>
          </p:cNvSpPr>
          <p:nvPr/>
        </p:nvSpPr>
        <p:spPr bwMode="auto">
          <a:xfrm>
            <a:off x="7689850" y="908050"/>
            <a:ext cx="2016125"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メイリオ" panose="020B0604030504040204" pitchFamily="50" charset="-128"/>
              </a:rPr>
              <a:t>補足説明など補足説明など補足説明など補足説明など補足説明など補足説明など</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AutoShape 2">
            <a:extLst>
              <a:ext uri="{FF2B5EF4-FFF2-40B4-BE49-F238E27FC236}">
                <a16:creationId xmlns:a16="http://schemas.microsoft.com/office/drawing/2014/main" id="{B0244831-8C45-4B86-803F-8031511BFC9C}"/>
              </a:ext>
            </a:extLst>
          </p:cNvPr>
          <p:cNvSpPr>
            <a:spLocks noChangeArrowheads="1"/>
          </p:cNvSpPr>
          <p:nvPr/>
        </p:nvSpPr>
        <p:spPr bwMode="auto">
          <a:xfrm>
            <a:off x="415925" y="836613"/>
            <a:ext cx="9074150" cy="5472112"/>
          </a:xfrm>
          <a:prstGeom prst="roundRect">
            <a:avLst>
              <a:gd name="adj" fmla="val 4611"/>
            </a:avLst>
          </a:prstGeom>
          <a:solidFill>
            <a:schemeClr val="bg1"/>
          </a:solidFill>
          <a:ln w="38100">
            <a:solidFill>
              <a:srgbClr val="80808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63491" name="Rectangle 3">
            <a:extLst>
              <a:ext uri="{FF2B5EF4-FFF2-40B4-BE49-F238E27FC236}">
                <a16:creationId xmlns:a16="http://schemas.microsoft.com/office/drawing/2014/main" id="{DDD7C2D5-4ABF-45EE-8683-95AF74044500}"/>
              </a:ext>
            </a:extLst>
          </p:cNvPr>
          <p:cNvSpPr>
            <a:spLocks noGrp="1" noChangeArrowheads="1"/>
          </p:cNvSpPr>
          <p:nvPr>
            <p:ph type="title"/>
          </p:nvPr>
        </p:nvSpPr>
        <p:spPr>
          <a:noFill/>
          <a:ln/>
        </p:spPr>
        <p:txBody>
          <a:bodyPr/>
          <a:lstStyle/>
          <a:p>
            <a:r>
              <a:rPr lang="ja-JP" altLang="en-US" dirty="0"/>
              <a:t>売り上げ推移</a:t>
            </a:r>
          </a:p>
        </p:txBody>
      </p:sp>
      <p:graphicFrame>
        <p:nvGraphicFramePr>
          <p:cNvPr id="2" name="Object 4">
            <a:extLst>
              <a:ext uri="{FF2B5EF4-FFF2-40B4-BE49-F238E27FC236}">
                <a16:creationId xmlns:a16="http://schemas.microsoft.com/office/drawing/2014/main" id="{BD30A411-704B-4FD5-B58C-B9D79FD299A0}"/>
              </a:ext>
            </a:extLst>
          </p:cNvPr>
          <p:cNvGraphicFramePr>
            <a:graphicFrameLocks noGrp="1" noChangeAspect="1"/>
          </p:cNvGraphicFramePr>
          <p:nvPr>
            <p:ph idx="1"/>
            <p:extLst>
              <p:ext uri="{D42A27DB-BD31-4B8C-83A1-F6EECF244321}">
                <p14:modId xmlns:p14="http://schemas.microsoft.com/office/powerpoint/2010/main" val="2827484121"/>
              </p:ext>
            </p:extLst>
          </p:nvPr>
        </p:nvGraphicFramePr>
        <p:xfrm>
          <a:off x="611188" y="742950"/>
          <a:ext cx="8683625" cy="5299075"/>
        </p:xfrm>
        <a:graphic>
          <a:graphicData uri="http://schemas.openxmlformats.org/drawingml/2006/chart">
            <c:chart xmlns:c="http://schemas.openxmlformats.org/drawingml/2006/chart" xmlns:r="http://schemas.openxmlformats.org/officeDocument/2006/relationships" r:id="rId2"/>
          </a:graphicData>
        </a:graphic>
      </p:graphicFrame>
      <p:sp>
        <p:nvSpPr>
          <p:cNvPr id="63493" name="Text Box 5">
            <a:extLst>
              <a:ext uri="{FF2B5EF4-FFF2-40B4-BE49-F238E27FC236}">
                <a16:creationId xmlns:a16="http://schemas.microsoft.com/office/drawing/2014/main" id="{F370F47D-AEFC-45F8-AF6A-F89A56EAEA85}"/>
              </a:ext>
            </a:extLst>
          </p:cNvPr>
          <p:cNvSpPr txBox="1">
            <a:spLocks noChangeArrowheads="1"/>
          </p:cNvSpPr>
          <p:nvPr/>
        </p:nvSpPr>
        <p:spPr bwMode="auto">
          <a:xfrm>
            <a:off x="8666163" y="5899150"/>
            <a:ext cx="7937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ea typeface="メイリオ" panose="020B0604030504040204" pitchFamily="50" charset="-128"/>
              </a:rPr>
              <a:t>（年度）</a:t>
            </a:r>
          </a:p>
        </p:txBody>
      </p:sp>
      <p:sp>
        <p:nvSpPr>
          <p:cNvPr id="63494" name="Text Box 6">
            <a:extLst>
              <a:ext uri="{FF2B5EF4-FFF2-40B4-BE49-F238E27FC236}">
                <a16:creationId xmlns:a16="http://schemas.microsoft.com/office/drawing/2014/main" id="{9F805DFC-2F37-42C0-9E49-6F2F82FD2981}"/>
              </a:ext>
            </a:extLst>
          </p:cNvPr>
          <p:cNvSpPr txBox="1">
            <a:spLocks noChangeArrowheads="1"/>
          </p:cNvSpPr>
          <p:nvPr/>
        </p:nvSpPr>
        <p:spPr bwMode="auto">
          <a:xfrm>
            <a:off x="414338" y="5602288"/>
            <a:ext cx="793750"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ea typeface="メイリオ" panose="020B0604030504040204" pitchFamily="50" charset="-128"/>
              </a:rPr>
              <a:t>（億円）</a:t>
            </a:r>
          </a:p>
        </p:txBody>
      </p:sp>
      <p:sp>
        <p:nvSpPr>
          <p:cNvPr id="63495" name="Freeform 7">
            <a:extLst>
              <a:ext uri="{FF2B5EF4-FFF2-40B4-BE49-F238E27FC236}">
                <a16:creationId xmlns:a16="http://schemas.microsoft.com/office/drawing/2014/main" id="{93900AA9-6AE2-469E-9647-79132DB55069}"/>
              </a:ext>
            </a:extLst>
          </p:cNvPr>
          <p:cNvSpPr>
            <a:spLocks/>
          </p:cNvSpPr>
          <p:nvPr/>
        </p:nvSpPr>
        <p:spPr bwMode="auto">
          <a:xfrm>
            <a:off x="7616825" y="835025"/>
            <a:ext cx="2160588" cy="1081088"/>
          </a:xfrm>
          <a:custGeom>
            <a:avLst/>
            <a:gdLst>
              <a:gd name="T0" fmla="*/ 680 w 1587"/>
              <a:gd name="T1" fmla="*/ 454 h 635"/>
              <a:gd name="T2" fmla="*/ 0 w 1587"/>
              <a:gd name="T3" fmla="*/ 454 h 635"/>
              <a:gd name="T4" fmla="*/ 0 w 1587"/>
              <a:gd name="T5" fmla="*/ 0 h 635"/>
              <a:gd name="T6" fmla="*/ 1587 w 1587"/>
              <a:gd name="T7" fmla="*/ 0 h 635"/>
              <a:gd name="T8" fmla="*/ 1587 w 1587"/>
              <a:gd name="T9" fmla="*/ 454 h 635"/>
              <a:gd name="T10" fmla="*/ 907 w 1587"/>
              <a:gd name="T11" fmla="*/ 454 h 635"/>
              <a:gd name="T12" fmla="*/ 802 w 1587"/>
              <a:gd name="T13" fmla="*/ 635 h 635"/>
              <a:gd name="T14" fmla="*/ 680 w 1587"/>
              <a:gd name="T15" fmla="*/ 454 h 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7" h="635">
                <a:moveTo>
                  <a:pt x="680" y="454"/>
                </a:moveTo>
                <a:lnTo>
                  <a:pt x="0" y="454"/>
                </a:lnTo>
                <a:lnTo>
                  <a:pt x="0" y="0"/>
                </a:lnTo>
                <a:lnTo>
                  <a:pt x="1587" y="0"/>
                </a:lnTo>
                <a:lnTo>
                  <a:pt x="1587" y="454"/>
                </a:lnTo>
                <a:lnTo>
                  <a:pt x="907" y="454"/>
                </a:lnTo>
                <a:lnTo>
                  <a:pt x="802" y="635"/>
                </a:lnTo>
                <a:lnTo>
                  <a:pt x="680" y="454"/>
                </a:lnTo>
                <a:close/>
              </a:path>
            </a:pathLst>
          </a:custGeom>
          <a:solidFill>
            <a:schemeClr val="bg1"/>
          </a:soli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3496" name="Text Box 8">
            <a:extLst>
              <a:ext uri="{FF2B5EF4-FFF2-40B4-BE49-F238E27FC236}">
                <a16:creationId xmlns:a16="http://schemas.microsoft.com/office/drawing/2014/main" id="{3F20C5D9-3D78-4CBF-AC7E-098F4E285957}"/>
              </a:ext>
            </a:extLst>
          </p:cNvPr>
          <p:cNvSpPr txBox="1">
            <a:spLocks noChangeArrowheads="1"/>
          </p:cNvSpPr>
          <p:nvPr/>
        </p:nvSpPr>
        <p:spPr bwMode="auto">
          <a:xfrm>
            <a:off x="7689850" y="908050"/>
            <a:ext cx="2016125"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メイリオ" panose="020B0604030504040204" pitchFamily="50" charset="-128"/>
              </a:rPr>
              <a:t>補足説明など補足説明など補足説明など補足説明など補足説明など補足説明など</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a:extLst>
              <a:ext uri="{FF2B5EF4-FFF2-40B4-BE49-F238E27FC236}">
                <a16:creationId xmlns:a16="http://schemas.microsoft.com/office/drawing/2014/main" id="{C4B45BCC-A099-46F5-97FA-50FD422B4863}"/>
              </a:ext>
            </a:extLst>
          </p:cNvPr>
          <p:cNvSpPr>
            <a:spLocks noGrp="1" noChangeArrowheads="1"/>
          </p:cNvSpPr>
          <p:nvPr>
            <p:ph type="title"/>
          </p:nvPr>
        </p:nvSpPr>
        <p:spPr>
          <a:noFill/>
          <a:ln/>
        </p:spPr>
        <p:txBody>
          <a:bodyPr/>
          <a:lstStyle/>
          <a:p>
            <a:r>
              <a:rPr lang="ja-JP" altLang="en-US" dirty="0"/>
              <a:t>売り上げ推移</a:t>
            </a:r>
          </a:p>
        </p:txBody>
      </p:sp>
      <p:graphicFrame>
        <p:nvGraphicFramePr>
          <p:cNvPr id="2" name="Object 3">
            <a:extLst>
              <a:ext uri="{FF2B5EF4-FFF2-40B4-BE49-F238E27FC236}">
                <a16:creationId xmlns:a16="http://schemas.microsoft.com/office/drawing/2014/main" id="{8604FA23-7D8F-4DD7-B770-4D31A8E3499D}"/>
              </a:ext>
            </a:extLst>
          </p:cNvPr>
          <p:cNvGraphicFramePr>
            <a:graphicFrameLocks noGrp="1" noChangeAspect="1"/>
          </p:cNvGraphicFramePr>
          <p:nvPr>
            <p:ph idx="1"/>
            <p:extLst>
              <p:ext uri="{D42A27DB-BD31-4B8C-83A1-F6EECF244321}">
                <p14:modId xmlns:p14="http://schemas.microsoft.com/office/powerpoint/2010/main" val="2994405458"/>
              </p:ext>
            </p:extLst>
          </p:nvPr>
        </p:nvGraphicFramePr>
        <p:xfrm>
          <a:off x="682625" y="1025525"/>
          <a:ext cx="8540750" cy="4945063"/>
        </p:xfrm>
        <a:graphic>
          <a:graphicData uri="http://schemas.openxmlformats.org/drawingml/2006/chart">
            <c:chart xmlns:c="http://schemas.openxmlformats.org/drawingml/2006/chart" xmlns:r="http://schemas.openxmlformats.org/officeDocument/2006/relationships" r:id="rId2"/>
          </a:graphicData>
        </a:graphic>
      </p:graphicFrame>
      <p:sp>
        <p:nvSpPr>
          <p:cNvPr id="62468" name="Text Box 4">
            <a:extLst>
              <a:ext uri="{FF2B5EF4-FFF2-40B4-BE49-F238E27FC236}">
                <a16:creationId xmlns:a16="http://schemas.microsoft.com/office/drawing/2014/main" id="{0D4244E7-27F7-40D3-BDF2-7178A3FA3EB3}"/>
              </a:ext>
            </a:extLst>
          </p:cNvPr>
          <p:cNvSpPr txBox="1">
            <a:spLocks noChangeArrowheads="1"/>
          </p:cNvSpPr>
          <p:nvPr/>
        </p:nvSpPr>
        <p:spPr bwMode="auto">
          <a:xfrm>
            <a:off x="8769350" y="5661025"/>
            <a:ext cx="692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000" b="1">
                <a:ea typeface="メイリオ" panose="020B0604030504040204" pitchFamily="50" charset="-128"/>
              </a:rPr>
              <a:t>（年度）</a:t>
            </a:r>
          </a:p>
        </p:txBody>
      </p:sp>
      <p:sp>
        <p:nvSpPr>
          <p:cNvPr id="62469" name="Text Box 5">
            <a:extLst>
              <a:ext uri="{FF2B5EF4-FFF2-40B4-BE49-F238E27FC236}">
                <a16:creationId xmlns:a16="http://schemas.microsoft.com/office/drawing/2014/main" id="{D76F5879-4030-4C5F-81B8-77BC904BEF74}"/>
              </a:ext>
            </a:extLst>
          </p:cNvPr>
          <p:cNvSpPr txBox="1">
            <a:spLocks noChangeArrowheads="1"/>
          </p:cNvSpPr>
          <p:nvPr/>
        </p:nvSpPr>
        <p:spPr bwMode="auto">
          <a:xfrm>
            <a:off x="488950" y="5516563"/>
            <a:ext cx="692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000" b="1">
                <a:ea typeface="メイリオ" panose="020B0604030504040204" pitchFamily="50" charset="-128"/>
              </a:rPr>
              <a:t>（億円）</a:t>
            </a:r>
          </a:p>
        </p:txBody>
      </p:sp>
      <p:sp>
        <p:nvSpPr>
          <p:cNvPr id="62470" name="Freeform 6">
            <a:extLst>
              <a:ext uri="{FF2B5EF4-FFF2-40B4-BE49-F238E27FC236}">
                <a16:creationId xmlns:a16="http://schemas.microsoft.com/office/drawing/2014/main" id="{05C96313-AAF7-4F60-B119-3F59DBC88651}"/>
              </a:ext>
            </a:extLst>
          </p:cNvPr>
          <p:cNvSpPr>
            <a:spLocks/>
          </p:cNvSpPr>
          <p:nvPr/>
        </p:nvSpPr>
        <p:spPr bwMode="auto">
          <a:xfrm>
            <a:off x="7545388" y="1125538"/>
            <a:ext cx="2160587" cy="1081087"/>
          </a:xfrm>
          <a:custGeom>
            <a:avLst/>
            <a:gdLst>
              <a:gd name="T0" fmla="*/ 680 w 1587"/>
              <a:gd name="T1" fmla="*/ 454 h 635"/>
              <a:gd name="T2" fmla="*/ 0 w 1587"/>
              <a:gd name="T3" fmla="*/ 454 h 635"/>
              <a:gd name="T4" fmla="*/ 0 w 1587"/>
              <a:gd name="T5" fmla="*/ 0 h 635"/>
              <a:gd name="T6" fmla="*/ 1587 w 1587"/>
              <a:gd name="T7" fmla="*/ 0 h 635"/>
              <a:gd name="T8" fmla="*/ 1587 w 1587"/>
              <a:gd name="T9" fmla="*/ 454 h 635"/>
              <a:gd name="T10" fmla="*/ 907 w 1587"/>
              <a:gd name="T11" fmla="*/ 454 h 635"/>
              <a:gd name="T12" fmla="*/ 802 w 1587"/>
              <a:gd name="T13" fmla="*/ 635 h 635"/>
              <a:gd name="T14" fmla="*/ 680 w 1587"/>
              <a:gd name="T15" fmla="*/ 454 h 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7" h="635">
                <a:moveTo>
                  <a:pt x="680" y="454"/>
                </a:moveTo>
                <a:lnTo>
                  <a:pt x="0" y="454"/>
                </a:lnTo>
                <a:lnTo>
                  <a:pt x="0" y="0"/>
                </a:lnTo>
                <a:lnTo>
                  <a:pt x="1587" y="0"/>
                </a:lnTo>
                <a:lnTo>
                  <a:pt x="1587" y="454"/>
                </a:lnTo>
                <a:lnTo>
                  <a:pt x="907" y="454"/>
                </a:lnTo>
                <a:lnTo>
                  <a:pt x="802" y="635"/>
                </a:lnTo>
                <a:lnTo>
                  <a:pt x="680" y="454"/>
                </a:lnTo>
                <a:close/>
              </a:path>
            </a:pathLst>
          </a:custGeom>
          <a:solidFill>
            <a:schemeClr val="bg1"/>
          </a:soli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471" name="Text Box 7">
            <a:extLst>
              <a:ext uri="{FF2B5EF4-FFF2-40B4-BE49-F238E27FC236}">
                <a16:creationId xmlns:a16="http://schemas.microsoft.com/office/drawing/2014/main" id="{40EF00EE-7BC3-46AD-9ABA-005C241E58CE}"/>
              </a:ext>
            </a:extLst>
          </p:cNvPr>
          <p:cNvSpPr txBox="1">
            <a:spLocks noChangeArrowheads="1"/>
          </p:cNvSpPr>
          <p:nvPr/>
        </p:nvSpPr>
        <p:spPr bwMode="auto">
          <a:xfrm>
            <a:off x="7618413" y="1198563"/>
            <a:ext cx="2016125"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メイリオ" panose="020B0604030504040204" pitchFamily="50" charset="-128"/>
              </a:rPr>
              <a:t>補足説明など補足説明など補足説明など補足説明など補足説明など補足説明など</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a16="http://schemas.microsoft.com/office/drawing/2014/main" id="{CE5ED3C5-89A6-4C1B-808E-C6B9A689DB9C}"/>
              </a:ext>
            </a:extLst>
          </p:cNvPr>
          <p:cNvSpPr>
            <a:spLocks noGrp="1" noChangeArrowheads="1"/>
          </p:cNvSpPr>
          <p:nvPr>
            <p:ph type="title"/>
          </p:nvPr>
        </p:nvSpPr>
        <p:spPr>
          <a:noFill/>
          <a:ln/>
        </p:spPr>
        <p:txBody>
          <a:bodyPr/>
          <a:lstStyle/>
          <a:p>
            <a:r>
              <a:rPr lang="ja-JP" altLang="en-US" dirty="0"/>
              <a:t>売り上げ推移</a:t>
            </a:r>
          </a:p>
        </p:txBody>
      </p:sp>
      <p:graphicFrame>
        <p:nvGraphicFramePr>
          <p:cNvPr id="2" name="Object 3">
            <a:extLst>
              <a:ext uri="{FF2B5EF4-FFF2-40B4-BE49-F238E27FC236}">
                <a16:creationId xmlns:a16="http://schemas.microsoft.com/office/drawing/2014/main" id="{077041AE-E63D-4EEB-A65D-A2167B825254}"/>
              </a:ext>
            </a:extLst>
          </p:cNvPr>
          <p:cNvGraphicFramePr>
            <a:graphicFrameLocks noGrp="1" noChangeAspect="1"/>
          </p:cNvGraphicFramePr>
          <p:nvPr>
            <p:ph idx="1"/>
            <p:extLst>
              <p:ext uri="{D42A27DB-BD31-4B8C-83A1-F6EECF244321}">
                <p14:modId xmlns:p14="http://schemas.microsoft.com/office/powerpoint/2010/main" val="1344791691"/>
              </p:ext>
            </p:extLst>
          </p:nvPr>
        </p:nvGraphicFramePr>
        <p:xfrm>
          <a:off x="682625" y="1312863"/>
          <a:ext cx="8756650" cy="5089525"/>
        </p:xfrm>
        <a:graphic>
          <a:graphicData uri="http://schemas.openxmlformats.org/drawingml/2006/chart">
            <c:chart xmlns:c="http://schemas.openxmlformats.org/drawingml/2006/chart" xmlns:r="http://schemas.openxmlformats.org/officeDocument/2006/relationships" r:id="rId2"/>
          </a:graphicData>
        </a:graphic>
      </p:graphicFrame>
      <p:sp>
        <p:nvSpPr>
          <p:cNvPr id="52228" name="Text Box 4">
            <a:extLst>
              <a:ext uri="{FF2B5EF4-FFF2-40B4-BE49-F238E27FC236}">
                <a16:creationId xmlns:a16="http://schemas.microsoft.com/office/drawing/2014/main" id="{770764C9-AEFF-4B80-9866-75BEAE6DAF43}"/>
              </a:ext>
            </a:extLst>
          </p:cNvPr>
          <p:cNvSpPr txBox="1">
            <a:spLocks noChangeArrowheads="1"/>
          </p:cNvSpPr>
          <p:nvPr/>
        </p:nvSpPr>
        <p:spPr bwMode="auto">
          <a:xfrm>
            <a:off x="8364538" y="5372100"/>
            <a:ext cx="692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000" b="1">
                <a:ea typeface="メイリオ" panose="020B0604030504040204" pitchFamily="50" charset="-128"/>
              </a:rPr>
              <a:t>（年度）</a:t>
            </a:r>
          </a:p>
        </p:txBody>
      </p:sp>
      <p:sp>
        <p:nvSpPr>
          <p:cNvPr id="52229" name="Text Box 5">
            <a:extLst>
              <a:ext uri="{FF2B5EF4-FFF2-40B4-BE49-F238E27FC236}">
                <a16:creationId xmlns:a16="http://schemas.microsoft.com/office/drawing/2014/main" id="{413EAFA3-983C-43FE-85AA-FCAE1755A766}"/>
              </a:ext>
            </a:extLst>
          </p:cNvPr>
          <p:cNvSpPr txBox="1">
            <a:spLocks noChangeArrowheads="1"/>
          </p:cNvSpPr>
          <p:nvPr/>
        </p:nvSpPr>
        <p:spPr bwMode="auto">
          <a:xfrm>
            <a:off x="588963" y="5343525"/>
            <a:ext cx="692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000" b="1">
                <a:ea typeface="メイリオ" panose="020B0604030504040204" pitchFamily="50" charset="-128"/>
              </a:rPr>
              <a:t>（億円）</a:t>
            </a:r>
          </a:p>
        </p:txBody>
      </p:sp>
      <p:sp>
        <p:nvSpPr>
          <p:cNvPr id="52230" name="Freeform 6">
            <a:extLst>
              <a:ext uri="{FF2B5EF4-FFF2-40B4-BE49-F238E27FC236}">
                <a16:creationId xmlns:a16="http://schemas.microsoft.com/office/drawing/2014/main" id="{9393036F-8B1A-45EE-9830-A07D13ADE18F}"/>
              </a:ext>
            </a:extLst>
          </p:cNvPr>
          <p:cNvSpPr>
            <a:spLocks/>
          </p:cNvSpPr>
          <p:nvPr/>
        </p:nvSpPr>
        <p:spPr bwMode="auto">
          <a:xfrm>
            <a:off x="7185025" y="1339850"/>
            <a:ext cx="2160588" cy="1081088"/>
          </a:xfrm>
          <a:custGeom>
            <a:avLst/>
            <a:gdLst>
              <a:gd name="T0" fmla="*/ 680 w 1587"/>
              <a:gd name="T1" fmla="*/ 454 h 635"/>
              <a:gd name="T2" fmla="*/ 0 w 1587"/>
              <a:gd name="T3" fmla="*/ 454 h 635"/>
              <a:gd name="T4" fmla="*/ 0 w 1587"/>
              <a:gd name="T5" fmla="*/ 0 h 635"/>
              <a:gd name="T6" fmla="*/ 1587 w 1587"/>
              <a:gd name="T7" fmla="*/ 0 h 635"/>
              <a:gd name="T8" fmla="*/ 1587 w 1587"/>
              <a:gd name="T9" fmla="*/ 454 h 635"/>
              <a:gd name="T10" fmla="*/ 907 w 1587"/>
              <a:gd name="T11" fmla="*/ 454 h 635"/>
              <a:gd name="T12" fmla="*/ 802 w 1587"/>
              <a:gd name="T13" fmla="*/ 635 h 635"/>
              <a:gd name="T14" fmla="*/ 680 w 1587"/>
              <a:gd name="T15" fmla="*/ 454 h 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7" h="635">
                <a:moveTo>
                  <a:pt x="680" y="454"/>
                </a:moveTo>
                <a:lnTo>
                  <a:pt x="0" y="454"/>
                </a:lnTo>
                <a:lnTo>
                  <a:pt x="0" y="0"/>
                </a:lnTo>
                <a:lnTo>
                  <a:pt x="1587" y="0"/>
                </a:lnTo>
                <a:lnTo>
                  <a:pt x="1587" y="454"/>
                </a:lnTo>
                <a:lnTo>
                  <a:pt x="907" y="454"/>
                </a:lnTo>
                <a:lnTo>
                  <a:pt x="802" y="635"/>
                </a:lnTo>
                <a:lnTo>
                  <a:pt x="680" y="454"/>
                </a:lnTo>
                <a:close/>
              </a:path>
            </a:pathLst>
          </a:custGeom>
          <a:gradFill rotWithShape="1">
            <a:gsLst>
              <a:gs pos="0">
                <a:srgbClr val="FFFF99">
                  <a:gamma/>
                  <a:tint val="0"/>
                  <a:invGamma/>
                </a:srgbClr>
              </a:gs>
              <a:gs pos="100000">
                <a:srgbClr val="FFFF99"/>
              </a:gs>
            </a:gsLst>
            <a:lin ang="5400000" scaled="1"/>
          </a:gra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2231" name="Text Box 7">
            <a:extLst>
              <a:ext uri="{FF2B5EF4-FFF2-40B4-BE49-F238E27FC236}">
                <a16:creationId xmlns:a16="http://schemas.microsoft.com/office/drawing/2014/main" id="{99E49895-33E3-4AFA-9F76-EDEE31D50323}"/>
              </a:ext>
            </a:extLst>
          </p:cNvPr>
          <p:cNvSpPr txBox="1">
            <a:spLocks noChangeArrowheads="1"/>
          </p:cNvSpPr>
          <p:nvPr/>
        </p:nvSpPr>
        <p:spPr bwMode="auto">
          <a:xfrm>
            <a:off x="7258050" y="1412875"/>
            <a:ext cx="2016125"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メイリオ" panose="020B0604030504040204" pitchFamily="50" charset="-128"/>
              </a:rPr>
              <a:t>補足説明など補足説明など補足説明など補足説明など補足説明など補足説明など</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a:extLst>
              <a:ext uri="{FF2B5EF4-FFF2-40B4-BE49-F238E27FC236}">
                <a16:creationId xmlns:a16="http://schemas.microsoft.com/office/drawing/2014/main" id="{9C7F4380-C2DB-4553-838E-69DA0BF13BA7}"/>
              </a:ext>
            </a:extLst>
          </p:cNvPr>
          <p:cNvSpPr>
            <a:spLocks noGrp="1" noChangeArrowheads="1"/>
          </p:cNvSpPr>
          <p:nvPr>
            <p:ph type="title"/>
          </p:nvPr>
        </p:nvSpPr>
        <p:spPr>
          <a:noFill/>
          <a:ln/>
        </p:spPr>
        <p:txBody>
          <a:bodyPr/>
          <a:lstStyle/>
          <a:p>
            <a:r>
              <a:rPr lang="ja-JP" altLang="en-US" dirty="0"/>
              <a:t>売り上げ推移</a:t>
            </a:r>
          </a:p>
        </p:txBody>
      </p:sp>
      <p:graphicFrame>
        <p:nvGraphicFramePr>
          <p:cNvPr id="2" name="Object 3">
            <a:extLst>
              <a:ext uri="{FF2B5EF4-FFF2-40B4-BE49-F238E27FC236}">
                <a16:creationId xmlns:a16="http://schemas.microsoft.com/office/drawing/2014/main" id="{D05DE420-8BAB-406A-AFDE-1DF6F68AEBDF}"/>
              </a:ext>
            </a:extLst>
          </p:cNvPr>
          <p:cNvGraphicFramePr>
            <a:graphicFrameLocks noGrp="1" noChangeAspect="1"/>
          </p:cNvGraphicFramePr>
          <p:nvPr>
            <p:ph idx="1"/>
            <p:extLst>
              <p:ext uri="{D42A27DB-BD31-4B8C-83A1-F6EECF244321}">
                <p14:modId xmlns:p14="http://schemas.microsoft.com/office/powerpoint/2010/main" val="32937708"/>
              </p:ext>
            </p:extLst>
          </p:nvPr>
        </p:nvGraphicFramePr>
        <p:xfrm>
          <a:off x="682625" y="1319213"/>
          <a:ext cx="8756650" cy="5089525"/>
        </p:xfrm>
        <a:graphic>
          <a:graphicData uri="http://schemas.openxmlformats.org/drawingml/2006/chart">
            <c:chart xmlns:c="http://schemas.openxmlformats.org/drawingml/2006/chart" xmlns:r="http://schemas.openxmlformats.org/officeDocument/2006/relationships" r:id="rId2"/>
          </a:graphicData>
        </a:graphic>
      </p:graphicFrame>
      <p:sp>
        <p:nvSpPr>
          <p:cNvPr id="58372" name="Text Box 4">
            <a:extLst>
              <a:ext uri="{FF2B5EF4-FFF2-40B4-BE49-F238E27FC236}">
                <a16:creationId xmlns:a16="http://schemas.microsoft.com/office/drawing/2014/main" id="{2DE613FA-8961-4428-8D1A-BC3005B65BD0}"/>
              </a:ext>
            </a:extLst>
          </p:cNvPr>
          <p:cNvSpPr txBox="1">
            <a:spLocks noChangeArrowheads="1"/>
          </p:cNvSpPr>
          <p:nvPr/>
        </p:nvSpPr>
        <p:spPr bwMode="auto">
          <a:xfrm>
            <a:off x="8364538" y="5372100"/>
            <a:ext cx="692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000" b="1">
                <a:ea typeface="メイリオ" panose="020B0604030504040204" pitchFamily="50" charset="-128"/>
              </a:rPr>
              <a:t>（年度）</a:t>
            </a:r>
          </a:p>
        </p:txBody>
      </p:sp>
      <p:sp>
        <p:nvSpPr>
          <p:cNvPr id="58373" name="Text Box 5">
            <a:extLst>
              <a:ext uri="{FF2B5EF4-FFF2-40B4-BE49-F238E27FC236}">
                <a16:creationId xmlns:a16="http://schemas.microsoft.com/office/drawing/2014/main" id="{4BDC2A46-B241-47DB-A3D5-DD78640C508C}"/>
              </a:ext>
            </a:extLst>
          </p:cNvPr>
          <p:cNvSpPr txBox="1">
            <a:spLocks noChangeArrowheads="1"/>
          </p:cNvSpPr>
          <p:nvPr/>
        </p:nvSpPr>
        <p:spPr bwMode="auto">
          <a:xfrm>
            <a:off x="588963" y="5343525"/>
            <a:ext cx="692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000" b="1">
                <a:ea typeface="メイリオ" panose="020B0604030504040204" pitchFamily="50" charset="-128"/>
              </a:rPr>
              <a:t>（億円）</a:t>
            </a:r>
          </a:p>
        </p:txBody>
      </p:sp>
      <p:sp>
        <p:nvSpPr>
          <p:cNvPr id="58374" name="Freeform 6">
            <a:extLst>
              <a:ext uri="{FF2B5EF4-FFF2-40B4-BE49-F238E27FC236}">
                <a16:creationId xmlns:a16="http://schemas.microsoft.com/office/drawing/2014/main" id="{6F01469F-1802-4276-9685-39A506C95520}"/>
              </a:ext>
            </a:extLst>
          </p:cNvPr>
          <p:cNvSpPr>
            <a:spLocks/>
          </p:cNvSpPr>
          <p:nvPr/>
        </p:nvSpPr>
        <p:spPr bwMode="auto">
          <a:xfrm>
            <a:off x="7185025" y="1339850"/>
            <a:ext cx="2160588" cy="1081088"/>
          </a:xfrm>
          <a:custGeom>
            <a:avLst/>
            <a:gdLst>
              <a:gd name="T0" fmla="*/ 680 w 1587"/>
              <a:gd name="T1" fmla="*/ 454 h 635"/>
              <a:gd name="T2" fmla="*/ 0 w 1587"/>
              <a:gd name="T3" fmla="*/ 454 h 635"/>
              <a:gd name="T4" fmla="*/ 0 w 1587"/>
              <a:gd name="T5" fmla="*/ 0 h 635"/>
              <a:gd name="T6" fmla="*/ 1587 w 1587"/>
              <a:gd name="T7" fmla="*/ 0 h 635"/>
              <a:gd name="T8" fmla="*/ 1587 w 1587"/>
              <a:gd name="T9" fmla="*/ 454 h 635"/>
              <a:gd name="T10" fmla="*/ 907 w 1587"/>
              <a:gd name="T11" fmla="*/ 454 h 635"/>
              <a:gd name="T12" fmla="*/ 802 w 1587"/>
              <a:gd name="T13" fmla="*/ 635 h 635"/>
              <a:gd name="T14" fmla="*/ 680 w 1587"/>
              <a:gd name="T15" fmla="*/ 454 h 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7" h="635">
                <a:moveTo>
                  <a:pt x="680" y="454"/>
                </a:moveTo>
                <a:lnTo>
                  <a:pt x="0" y="454"/>
                </a:lnTo>
                <a:lnTo>
                  <a:pt x="0" y="0"/>
                </a:lnTo>
                <a:lnTo>
                  <a:pt x="1587" y="0"/>
                </a:lnTo>
                <a:lnTo>
                  <a:pt x="1587" y="454"/>
                </a:lnTo>
                <a:lnTo>
                  <a:pt x="907" y="454"/>
                </a:lnTo>
                <a:lnTo>
                  <a:pt x="802" y="635"/>
                </a:lnTo>
                <a:lnTo>
                  <a:pt x="680" y="454"/>
                </a:lnTo>
                <a:close/>
              </a:path>
            </a:pathLst>
          </a:custGeom>
          <a:gradFill rotWithShape="1">
            <a:gsLst>
              <a:gs pos="0">
                <a:srgbClr val="FFFF99">
                  <a:gamma/>
                  <a:tint val="0"/>
                  <a:invGamma/>
                </a:srgbClr>
              </a:gs>
              <a:gs pos="100000">
                <a:srgbClr val="FFFF99"/>
              </a:gs>
            </a:gsLst>
            <a:lin ang="5400000" scaled="1"/>
          </a:gra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8375" name="Text Box 7">
            <a:extLst>
              <a:ext uri="{FF2B5EF4-FFF2-40B4-BE49-F238E27FC236}">
                <a16:creationId xmlns:a16="http://schemas.microsoft.com/office/drawing/2014/main" id="{9317236D-1D98-47A0-8C85-1D910783D98D}"/>
              </a:ext>
            </a:extLst>
          </p:cNvPr>
          <p:cNvSpPr txBox="1">
            <a:spLocks noChangeArrowheads="1"/>
          </p:cNvSpPr>
          <p:nvPr/>
        </p:nvSpPr>
        <p:spPr bwMode="auto">
          <a:xfrm>
            <a:off x="7258050" y="1412875"/>
            <a:ext cx="2016125" cy="639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メイリオ" panose="020B0604030504040204" pitchFamily="50" charset="-128"/>
              </a:rPr>
              <a:t>補足説明など補足説明など補足説明など補足説明など補足説明など補足説明など</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6DB80230-D1BE-4E6E-865E-D358270716E9}"/>
              </a:ext>
            </a:extLst>
          </p:cNvPr>
          <p:cNvSpPr>
            <a:spLocks noChangeArrowheads="1"/>
          </p:cNvSpPr>
          <p:nvPr/>
        </p:nvSpPr>
        <p:spPr bwMode="auto">
          <a:xfrm>
            <a:off x="415925" y="836613"/>
            <a:ext cx="9074150" cy="5472112"/>
          </a:xfrm>
          <a:prstGeom prst="rect">
            <a:avLst/>
          </a:prstGeom>
          <a:gradFill rotWithShape="1">
            <a:gsLst>
              <a:gs pos="0">
                <a:schemeClr val="accent1">
                  <a:gamma/>
                  <a:tint val="0"/>
                  <a:invGamma/>
                </a:schemeClr>
              </a:gs>
              <a:gs pos="100000">
                <a:schemeClr val="accent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1203" name="Rectangle 3">
            <a:extLst>
              <a:ext uri="{FF2B5EF4-FFF2-40B4-BE49-F238E27FC236}">
                <a16:creationId xmlns:a16="http://schemas.microsoft.com/office/drawing/2014/main" id="{B36FD1F4-2469-4703-BA23-0FB65DA68D14}"/>
              </a:ext>
            </a:extLst>
          </p:cNvPr>
          <p:cNvSpPr>
            <a:spLocks noGrp="1" noChangeArrowheads="1"/>
          </p:cNvSpPr>
          <p:nvPr>
            <p:ph type="title"/>
          </p:nvPr>
        </p:nvSpPr>
        <p:spPr>
          <a:noFill/>
          <a:ln/>
        </p:spPr>
        <p:txBody>
          <a:bodyPr/>
          <a:lstStyle/>
          <a:p>
            <a:r>
              <a:rPr lang="ja-JP" altLang="en-US" dirty="0"/>
              <a:t>売り上げ推移</a:t>
            </a:r>
          </a:p>
        </p:txBody>
      </p:sp>
      <p:graphicFrame>
        <p:nvGraphicFramePr>
          <p:cNvPr id="2" name="Object 4">
            <a:extLst>
              <a:ext uri="{FF2B5EF4-FFF2-40B4-BE49-F238E27FC236}">
                <a16:creationId xmlns:a16="http://schemas.microsoft.com/office/drawing/2014/main" id="{198CE3C8-1F91-46AC-B955-20FF4398239F}"/>
              </a:ext>
            </a:extLst>
          </p:cNvPr>
          <p:cNvGraphicFramePr>
            <a:graphicFrameLocks noGrp="1" noChangeAspect="1"/>
          </p:cNvGraphicFramePr>
          <p:nvPr>
            <p:ph idx="1"/>
            <p:extLst>
              <p:ext uri="{D42A27DB-BD31-4B8C-83A1-F6EECF244321}">
                <p14:modId xmlns:p14="http://schemas.microsoft.com/office/powerpoint/2010/main" val="252879505"/>
              </p:ext>
            </p:extLst>
          </p:nvPr>
        </p:nvGraphicFramePr>
        <p:xfrm>
          <a:off x="466725" y="1025525"/>
          <a:ext cx="8977313" cy="5448300"/>
        </p:xfrm>
        <a:graphic>
          <a:graphicData uri="http://schemas.openxmlformats.org/drawingml/2006/chart">
            <c:chart xmlns:c="http://schemas.openxmlformats.org/drawingml/2006/chart" xmlns:r="http://schemas.openxmlformats.org/officeDocument/2006/relationships" r:id="rId2"/>
          </a:graphicData>
        </a:graphic>
      </p:graphicFrame>
      <p:sp>
        <p:nvSpPr>
          <p:cNvPr id="51205" name="Text Box 5">
            <a:extLst>
              <a:ext uri="{FF2B5EF4-FFF2-40B4-BE49-F238E27FC236}">
                <a16:creationId xmlns:a16="http://schemas.microsoft.com/office/drawing/2014/main" id="{DFECD0FA-19F8-4754-BD41-0C77B6BD7C3F}"/>
              </a:ext>
            </a:extLst>
          </p:cNvPr>
          <p:cNvSpPr txBox="1">
            <a:spLocks noChangeArrowheads="1"/>
          </p:cNvSpPr>
          <p:nvPr/>
        </p:nvSpPr>
        <p:spPr bwMode="auto">
          <a:xfrm>
            <a:off x="7686675" y="5926138"/>
            <a:ext cx="895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ea typeface="メイリオ" panose="020B0604030504040204" pitchFamily="50" charset="-128"/>
              </a:rPr>
              <a:t>（年度）</a:t>
            </a:r>
          </a:p>
        </p:txBody>
      </p:sp>
      <p:sp>
        <p:nvSpPr>
          <p:cNvPr id="51206" name="Text Box 6">
            <a:extLst>
              <a:ext uri="{FF2B5EF4-FFF2-40B4-BE49-F238E27FC236}">
                <a16:creationId xmlns:a16="http://schemas.microsoft.com/office/drawing/2014/main" id="{A1B83394-8CE4-4DFE-A899-A9512EB9A19A}"/>
              </a:ext>
            </a:extLst>
          </p:cNvPr>
          <p:cNvSpPr txBox="1">
            <a:spLocks noChangeArrowheads="1"/>
          </p:cNvSpPr>
          <p:nvPr/>
        </p:nvSpPr>
        <p:spPr bwMode="auto">
          <a:xfrm>
            <a:off x="885825" y="4287838"/>
            <a:ext cx="895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ea typeface="メイリオ" panose="020B0604030504040204" pitchFamily="50" charset="-128"/>
              </a:rPr>
              <a:t>（億円）</a:t>
            </a:r>
          </a:p>
        </p:txBody>
      </p:sp>
      <p:sp>
        <p:nvSpPr>
          <p:cNvPr id="51207" name="Freeform 7">
            <a:extLst>
              <a:ext uri="{FF2B5EF4-FFF2-40B4-BE49-F238E27FC236}">
                <a16:creationId xmlns:a16="http://schemas.microsoft.com/office/drawing/2014/main" id="{7CAD79E7-751E-4948-A511-DACDAD524563}"/>
              </a:ext>
            </a:extLst>
          </p:cNvPr>
          <p:cNvSpPr>
            <a:spLocks/>
          </p:cNvSpPr>
          <p:nvPr/>
        </p:nvSpPr>
        <p:spPr bwMode="auto">
          <a:xfrm>
            <a:off x="7040563" y="1916113"/>
            <a:ext cx="2160587" cy="1081087"/>
          </a:xfrm>
          <a:custGeom>
            <a:avLst/>
            <a:gdLst>
              <a:gd name="T0" fmla="*/ 680 w 1587"/>
              <a:gd name="T1" fmla="*/ 454 h 635"/>
              <a:gd name="T2" fmla="*/ 0 w 1587"/>
              <a:gd name="T3" fmla="*/ 454 h 635"/>
              <a:gd name="T4" fmla="*/ 0 w 1587"/>
              <a:gd name="T5" fmla="*/ 0 h 635"/>
              <a:gd name="T6" fmla="*/ 1587 w 1587"/>
              <a:gd name="T7" fmla="*/ 0 h 635"/>
              <a:gd name="T8" fmla="*/ 1587 w 1587"/>
              <a:gd name="T9" fmla="*/ 454 h 635"/>
              <a:gd name="T10" fmla="*/ 907 w 1587"/>
              <a:gd name="T11" fmla="*/ 454 h 635"/>
              <a:gd name="T12" fmla="*/ 802 w 1587"/>
              <a:gd name="T13" fmla="*/ 635 h 635"/>
              <a:gd name="T14" fmla="*/ 680 w 1587"/>
              <a:gd name="T15" fmla="*/ 454 h 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7" h="635">
                <a:moveTo>
                  <a:pt x="680" y="454"/>
                </a:moveTo>
                <a:lnTo>
                  <a:pt x="0" y="454"/>
                </a:lnTo>
                <a:lnTo>
                  <a:pt x="0" y="0"/>
                </a:lnTo>
                <a:lnTo>
                  <a:pt x="1587" y="0"/>
                </a:lnTo>
                <a:lnTo>
                  <a:pt x="1587" y="454"/>
                </a:lnTo>
                <a:lnTo>
                  <a:pt x="907" y="454"/>
                </a:lnTo>
                <a:lnTo>
                  <a:pt x="802" y="635"/>
                </a:lnTo>
                <a:lnTo>
                  <a:pt x="680" y="454"/>
                </a:lnTo>
                <a:close/>
              </a:path>
            </a:pathLst>
          </a:custGeom>
          <a:gradFill rotWithShape="1">
            <a:gsLst>
              <a:gs pos="0">
                <a:srgbClr val="FFFF99">
                  <a:gamma/>
                  <a:tint val="0"/>
                  <a:invGamma/>
                </a:srgbClr>
              </a:gs>
              <a:gs pos="100000">
                <a:srgbClr val="FFFF99"/>
              </a:gs>
            </a:gsLst>
            <a:lin ang="5400000" scaled="1"/>
          </a:gra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1208" name="Text Box 8">
            <a:extLst>
              <a:ext uri="{FF2B5EF4-FFF2-40B4-BE49-F238E27FC236}">
                <a16:creationId xmlns:a16="http://schemas.microsoft.com/office/drawing/2014/main" id="{CAE0B1FC-A39F-4E33-95C0-5704CB90A844}"/>
              </a:ext>
            </a:extLst>
          </p:cNvPr>
          <p:cNvSpPr txBox="1">
            <a:spLocks noChangeArrowheads="1"/>
          </p:cNvSpPr>
          <p:nvPr/>
        </p:nvSpPr>
        <p:spPr bwMode="auto">
          <a:xfrm>
            <a:off x="7113588" y="1989138"/>
            <a:ext cx="2016125"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メイリオ" panose="020B0604030504040204" pitchFamily="50" charset="-128"/>
              </a:rPr>
              <a:t>補足説明など補足説明など補足説明など補足説明など補足説明など補足説明など</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a16="http://schemas.microsoft.com/office/drawing/2014/main" id="{BFAB0911-0142-46D8-A4A8-3DC876B7011D}"/>
              </a:ext>
            </a:extLst>
          </p:cNvPr>
          <p:cNvSpPr>
            <a:spLocks noChangeArrowheads="1"/>
          </p:cNvSpPr>
          <p:nvPr/>
        </p:nvSpPr>
        <p:spPr bwMode="auto">
          <a:xfrm>
            <a:off x="415925" y="836613"/>
            <a:ext cx="9074150" cy="5472112"/>
          </a:xfrm>
          <a:prstGeom prst="rect">
            <a:avLst/>
          </a:prstGeom>
          <a:gradFill rotWithShape="1">
            <a:gsLst>
              <a:gs pos="0">
                <a:schemeClr val="accent1">
                  <a:gamma/>
                  <a:tint val="0"/>
                  <a:invGamma/>
                </a:schemeClr>
              </a:gs>
              <a:gs pos="100000">
                <a:schemeClr val="accent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6323" name="Rectangle 3">
            <a:extLst>
              <a:ext uri="{FF2B5EF4-FFF2-40B4-BE49-F238E27FC236}">
                <a16:creationId xmlns:a16="http://schemas.microsoft.com/office/drawing/2014/main" id="{455214AF-2837-4A55-8459-E921AF9C462B}"/>
              </a:ext>
            </a:extLst>
          </p:cNvPr>
          <p:cNvSpPr>
            <a:spLocks noGrp="1" noChangeArrowheads="1"/>
          </p:cNvSpPr>
          <p:nvPr>
            <p:ph type="title"/>
          </p:nvPr>
        </p:nvSpPr>
        <p:spPr>
          <a:noFill/>
          <a:ln/>
        </p:spPr>
        <p:txBody>
          <a:bodyPr/>
          <a:lstStyle/>
          <a:p>
            <a:r>
              <a:rPr lang="ja-JP" altLang="en-US" dirty="0"/>
              <a:t>売り上げ推移</a:t>
            </a:r>
          </a:p>
        </p:txBody>
      </p:sp>
      <p:graphicFrame>
        <p:nvGraphicFramePr>
          <p:cNvPr id="2" name="Object 4">
            <a:extLst>
              <a:ext uri="{FF2B5EF4-FFF2-40B4-BE49-F238E27FC236}">
                <a16:creationId xmlns:a16="http://schemas.microsoft.com/office/drawing/2014/main" id="{22E5E292-F313-40F7-9D9D-D3EEA2F57D60}"/>
              </a:ext>
            </a:extLst>
          </p:cNvPr>
          <p:cNvGraphicFramePr>
            <a:graphicFrameLocks noGrp="1" noChangeAspect="1"/>
          </p:cNvGraphicFramePr>
          <p:nvPr>
            <p:ph idx="1"/>
            <p:extLst>
              <p:ext uri="{D42A27DB-BD31-4B8C-83A1-F6EECF244321}">
                <p14:modId xmlns:p14="http://schemas.microsoft.com/office/powerpoint/2010/main" val="727385529"/>
              </p:ext>
            </p:extLst>
          </p:nvPr>
        </p:nvGraphicFramePr>
        <p:xfrm>
          <a:off x="469900" y="927100"/>
          <a:ext cx="8978900" cy="5548313"/>
        </p:xfrm>
        <a:graphic>
          <a:graphicData uri="http://schemas.openxmlformats.org/drawingml/2006/chart">
            <c:chart xmlns:c="http://schemas.openxmlformats.org/drawingml/2006/chart" xmlns:r="http://schemas.openxmlformats.org/officeDocument/2006/relationships" r:id="rId2"/>
          </a:graphicData>
        </a:graphic>
      </p:graphicFrame>
      <p:sp>
        <p:nvSpPr>
          <p:cNvPr id="56325" name="Text Box 5">
            <a:extLst>
              <a:ext uri="{FF2B5EF4-FFF2-40B4-BE49-F238E27FC236}">
                <a16:creationId xmlns:a16="http://schemas.microsoft.com/office/drawing/2014/main" id="{A0683B0D-263E-454C-8F6E-E664D1592C7D}"/>
              </a:ext>
            </a:extLst>
          </p:cNvPr>
          <p:cNvSpPr txBox="1">
            <a:spLocks noChangeArrowheads="1"/>
          </p:cNvSpPr>
          <p:nvPr/>
        </p:nvSpPr>
        <p:spPr bwMode="auto">
          <a:xfrm>
            <a:off x="7040563" y="5949950"/>
            <a:ext cx="895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ea typeface="メイリオ" panose="020B0604030504040204" pitchFamily="50" charset="-128"/>
              </a:rPr>
              <a:t>（年度）</a:t>
            </a:r>
          </a:p>
        </p:txBody>
      </p:sp>
      <p:sp>
        <p:nvSpPr>
          <p:cNvPr id="56326" name="Text Box 6">
            <a:extLst>
              <a:ext uri="{FF2B5EF4-FFF2-40B4-BE49-F238E27FC236}">
                <a16:creationId xmlns:a16="http://schemas.microsoft.com/office/drawing/2014/main" id="{3E888813-DAD3-45F6-9F85-48BC85DFEBFA}"/>
              </a:ext>
            </a:extLst>
          </p:cNvPr>
          <p:cNvSpPr txBox="1">
            <a:spLocks noChangeArrowheads="1"/>
          </p:cNvSpPr>
          <p:nvPr/>
        </p:nvSpPr>
        <p:spPr bwMode="auto">
          <a:xfrm>
            <a:off x="2000250" y="5229225"/>
            <a:ext cx="895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ea typeface="メイリオ" panose="020B0604030504040204" pitchFamily="50" charset="-128"/>
              </a:rPr>
              <a:t>（億円）</a:t>
            </a:r>
          </a:p>
        </p:txBody>
      </p:sp>
      <p:sp>
        <p:nvSpPr>
          <p:cNvPr id="56327" name="Freeform 7">
            <a:extLst>
              <a:ext uri="{FF2B5EF4-FFF2-40B4-BE49-F238E27FC236}">
                <a16:creationId xmlns:a16="http://schemas.microsoft.com/office/drawing/2014/main" id="{255A735C-AD21-4883-B5B8-041D3007F527}"/>
              </a:ext>
            </a:extLst>
          </p:cNvPr>
          <p:cNvSpPr>
            <a:spLocks/>
          </p:cNvSpPr>
          <p:nvPr/>
        </p:nvSpPr>
        <p:spPr bwMode="auto">
          <a:xfrm>
            <a:off x="6248400" y="1052513"/>
            <a:ext cx="2160588" cy="1081087"/>
          </a:xfrm>
          <a:custGeom>
            <a:avLst/>
            <a:gdLst>
              <a:gd name="T0" fmla="*/ 680 w 1587"/>
              <a:gd name="T1" fmla="*/ 454 h 635"/>
              <a:gd name="T2" fmla="*/ 0 w 1587"/>
              <a:gd name="T3" fmla="*/ 454 h 635"/>
              <a:gd name="T4" fmla="*/ 0 w 1587"/>
              <a:gd name="T5" fmla="*/ 0 h 635"/>
              <a:gd name="T6" fmla="*/ 1587 w 1587"/>
              <a:gd name="T7" fmla="*/ 0 h 635"/>
              <a:gd name="T8" fmla="*/ 1587 w 1587"/>
              <a:gd name="T9" fmla="*/ 454 h 635"/>
              <a:gd name="T10" fmla="*/ 907 w 1587"/>
              <a:gd name="T11" fmla="*/ 454 h 635"/>
              <a:gd name="T12" fmla="*/ 802 w 1587"/>
              <a:gd name="T13" fmla="*/ 635 h 635"/>
              <a:gd name="T14" fmla="*/ 680 w 1587"/>
              <a:gd name="T15" fmla="*/ 454 h 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7" h="635">
                <a:moveTo>
                  <a:pt x="680" y="454"/>
                </a:moveTo>
                <a:lnTo>
                  <a:pt x="0" y="454"/>
                </a:lnTo>
                <a:lnTo>
                  <a:pt x="0" y="0"/>
                </a:lnTo>
                <a:lnTo>
                  <a:pt x="1587" y="0"/>
                </a:lnTo>
                <a:lnTo>
                  <a:pt x="1587" y="454"/>
                </a:lnTo>
                <a:lnTo>
                  <a:pt x="907" y="454"/>
                </a:lnTo>
                <a:lnTo>
                  <a:pt x="802" y="635"/>
                </a:lnTo>
                <a:lnTo>
                  <a:pt x="680" y="454"/>
                </a:lnTo>
                <a:close/>
              </a:path>
            </a:pathLst>
          </a:custGeom>
          <a:gradFill rotWithShape="1">
            <a:gsLst>
              <a:gs pos="0">
                <a:srgbClr val="FFFF99">
                  <a:gamma/>
                  <a:tint val="0"/>
                  <a:invGamma/>
                </a:srgbClr>
              </a:gs>
              <a:gs pos="100000">
                <a:srgbClr val="FFFF99"/>
              </a:gs>
            </a:gsLst>
            <a:lin ang="5400000" scaled="1"/>
          </a:gra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6328" name="Text Box 8">
            <a:extLst>
              <a:ext uri="{FF2B5EF4-FFF2-40B4-BE49-F238E27FC236}">
                <a16:creationId xmlns:a16="http://schemas.microsoft.com/office/drawing/2014/main" id="{1D850F13-0AD2-4AA9-BC5C-BC13C9404898}"/>
              </a:ext>
            </a:extLst>
          </p:cNvPr>
          <p:cNvSpPr txBox="1">
            <a:spLocks noChangeArrowheads="1"/>
          </p:cNvSpPr>
          <p:nvPr/>
        </p:nvSpPr>
        <p:spPr bwMode="auto">
          <a:xfrm>
            <a:off x="6321425" y="1125538"/>
            <a:ext cx="2016125"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メイリオ" panose="020B0604030504040204" pitchFamily="50" charset="-128"/>
              </a:rPr>
              <a:t>補足説明など補足説明など補足説明など補足説明など補足説明など補足説明など</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733A0908-650F-42D6-AF94-DE8FC4DE0DDD}"/>
              </a:ext>
            </a:extLst>
          </p:cNvPr>
          <p:cNvSpPr>
            <a:spLocks noChangeArrowheads="1"/>
          </p:cNvSpPr>
          <p:nvPr/>
        </p:nvSpPr>
        <p:spPr bwMode="auto">
          <a:xfrm>
            <a:off x="415925" y="836613"/>
            <a:ext cx="9074150" cy="5472112"/>
          </a:xfrm>
          <a:prstGeom prst="rect">
            <a:avLst/>
          </a:prstGeom>
          <a:gradFill rotWithShape="1">
            <a:gsLst>
              <a:gs pos="0">
                <a:schemeClr val="accent1">
                  <a:gamma/>
                  <a:tint val="0"/>
                  <a:invGamma/>
                </a:schemeClr>
              </a:gs>
              <a:gs pos="100000">
                <a:schemeClr val="accent1"/>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9395" name="Rectangle 3">
            <a:extLst>
              <a:ext uri="{FF2B5EF4-FFF2-40B4-BE49-F238E27FC236}">
                <a16:creationId xmlns:a16="http://schemas.microsoft.com/office/drawing/2014/main" id="{19D94F59-5677-407D-80E7-ADE6DC53DDEB}"/>
              </a:ext>
            </a:extLst>
          </p:cNvPr>
          <p:cNvSpPr>
            <a:spLocks noGrp="1" noChangeArrowheads="1"/>
          </p:cNvSpPr>
          <p:nvPr>
            <p:ph type="title"/>
          </p:nvPr>
        </p:nvSpPr>
        <p:spPr>
          <a:noFill/>
          <a:ln/>
        </p:spPr>
        <p:txBody>
          <a:bodyPr/>
          <a:lstStyle/>
          <a:p>
            <a:r>
              <a:rPr lang="ja-JP" altLang="en-US" dirty="0"/>
              <a:t>売り上げ推移</a:t>
            </a:r>
          </a:p>
        </p:txBody>
      </p:sp>
      <p:graphicFrame>
        <p:nvGraphicFramePr>
          <p:cNvPr id="2" name="Object 4">
            <a:extLst>
              <a:ext uri="{FF2B5EF4-FFF2-40B4-BE49-F238E27FC236}">
                <a16:creationId xmlns:a16="http://schemas.microsoft.com/office/drawing/2014/main" id="{4AC39188-9490-4301-A951-1B454EBA3272}"/>
              </a:ext>
            </a:extLst>
          </p:cNvPr>
          <p:cNvGraphicFramePr>
            <a:graphicFrameLocks noGrp="1" noChangeAspect="1"/>
          </p:cNvGraphicFramePr>
          <p:nvPr>
            <p:ph idx="1"/>
            <p:extLst>
              <p:ext uri="{D42A27DB-BD31-4B8C-83A1-F6EECF244321}">
                <p14:modId xmlns:p14="http://schemas.microsoft.com/office/powerpoint/2010/main" val="3769020258"/>
              </p:ext>
            </p:extLst>
          </p:nvPr>
        </p:nvGraphicFramePr>
        <p:xfrm>
          <a:off x="469900" y="927100"/>
          <a:ext cx="8978900" cy="5548313"/>
        </p:xfrm>
        <a:graphic>
          <a:graphicData uri="http://schemas.openxmlformats.org/drawingml/2006/chart">
            <c:chart xmlns:c="http://schemas.openxmlformats.org/drawingml/2006/chart" xmlns:r="http://schemas.openxmlformats.org/officeDocument/2006/relationships" r:id="rId2"/>
          </a:graphicData>
        </a:graphic>
      </p:graphicFrame>
      <p:sp>
        <p:nvSpPr>
          <p:cNvPr id="59397" name="Text Box 5">
            <a:extLst>
              <a:ext uri="{FF2B5EF4-FFF2-40B4-BE49-F238E27FC236}">
                <a16:creationId xmlns:a16="http://schemas.microsoft.com/office/drawing/2014/main" id="{DBC09D17-3559-4C35-A99D-7C498F0A1DBB}"/>
              </a:ext>
            </a:extLst>
          </p:cNvPr>
          <p:cNvSpPr txBox="1">
            <a:spLocks noChangeArrowheads="1"/>
          </p:cNvSpPr>
          <p:nvPr/>
        </p:nvSpPr>
        <p:spPr bwMode="auto">
          <a:xfrm>
            <a:off x="7040563" y="5949950"/>
            <a:ext cx="895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ea typeface="メイリオ" panose="020B0604030504040204" pitchFamily="50" charset="-128"/>
              </a:rPr>
              <a:t>（年度）</a:t>
            </a:r>
          </a:p>
        </p:txBody>
      </p:sp>
      <p:sp>
        <p:nvSpPr>
          <p:cNvPr id="59398" name="Text Box 6">
            <a:extLst>
              <a:ext uri="{FF2B5EF4-FFF2-40B4-BE49-F238E27FC236}">
                <a16:creationId xmlns:a16="http://schemas.microsoft.com/office/drawing/2014/main" id="{457B6F11-A474-455B-9017-D010E8D25B74}"/>
              </a:ext>
            </a:extLst>
          </p:cNvPr>
          <p:cNvSpPr txBox="1">
            <a:spLocks noChangeArrowheads="1"/>
          </p:cNvSpPr>
          <p:nvPr/>
        </p:nvSpPr>
        <p:spPr bwMode="auto">
          <a:xfrm>
            <a:off x="2000250" y="5229225"/>
            <a:ext cx="895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ea typeface="メイリオ" panose="020B0604030504040204" pitchFamily="50" charset="-128"/>
              </a:rPr>
              <a:t>（億円）</a:t>
            </a:r>
          </a:p>
        </p:txBody>
      </p:sp>
      <p:sp>
        <p:nvSpPr>
          <p:cNvPr id="59399" name="Freeform 7">
            <a:extLst>
              <a:ext uri="{FF2B5EF4-FFF2-40B4-BE49-F238E27FC236}">
                <a16:creationId xmlns:a16="http://schemas.microsoft.com/office/drawing/2014/main" id="{1500E4A1-CD73-4F96-ADA3-D73F6E356094}"/>
              </a:ext>
            </a:extLst>
          </p:cNvPr>
          <p:cNvSpPr>
            <a:spLocks/>
          </p:cNvSpPr>
          <p:nvPr/>
        </p:nvSpPr>
        <p:spPr bwMode="auto">
          <a:xfrm>
            <a:off x="6248400" y="1052513"/>
            <a:ext cx="2160588" cy="1081087"/>
          </a:xfrm>
          <a:custGeom>
            <a:avLst/>
            <a:gdLst>
              <a:gd name="T0" fmla="*/ 680 w 1587"/>
              <a:gd name="T1" fmla="*/ 454 h 635"/>
              <a:gd name="T2" fmla="*/ 0 w 1587"/>
              <a:gd name="T3" fmla="*/ 454 h 635"/>
              <a:gd name="T4" fmla="*/ 0 w 1587"/>
              <a:gd name="T5" fmla="*/ 0 h 635"/>
              <a:gd name="T6" fmla="*/ 1587 w 1587"/>
              <a:gd name="T7" fmla="*/ 0 h 635"/>
              <a:gd name="T8" fmla="*/ 1587 w 1587"/>
              <a:gd name="T9" fmla="*/ 454 h 635"/>
              <a:gd name="T10" fmla="*/ 907 w 1587"/>
              <a:gd name="T11" fmla="*/ 454 h 635"/>
              <a:gd name="T12" fmla="*/ 802 w 1587"/>
              <a:gd name="T13" fmla="*/ 635 h 635"/>
              <a:gd name="T14" fmla="*/ 680 w 1587"/>
              <a:gd name="T15" fmla="*/ 454 h 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7" h="635">
                <a:moveTo>
                  <a:pt x="680" y="454"/>
                </a:moveTo>
                <a:lnTo>
                  <a:pt x="0" y="454"/>
                </a:lnTo>
                <a:lnTo>
                  <a:pt x="0" y="0"/>
                </a:lnTo>
                <a:lnTo>
                  <a:pt x="1587" y="0"/>
                </a:lnTo>
                <a:lnTo>
                  <a:pt x="1587" y="454"/>
                </a:lnTo>
                <a:lnTo>
                  <a:pt x="907" y="454"/>
                </a:lnTo>
                <a:lnTo>
                  <a:pt x="802" y="635"/>
                </a:lnTo>
                <a:lnTo>
                  <a:pt x="680" y="454"/>
                </a:lnTo>
                <a:close/>
              </a:path>
            </a:pathLst>
          </a:custGeom>
          <a:gradFill rotWithShape="1">
            <a:gsLst>
              <a:gs pos="0">
                <a:srgbClr val="FFFF99">
                  <a:gamma/>
                  <a:tint val="0"/>
                  <a:invGamma/>
                </a:srgbClr>
              </a:gs>
              <a:gs pos="100000">
                <a:srgbClr val="FFFF99"/>
              </a:gs>
            </a:gsLst>
            <a:lin ang="5400000" scaled="1"/>
          </a:gra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400" name="Text Box 8">
            <a:extLst>
              <a:ext uri="{FF2B5EF4-FFF2-40B4-BE49-F238E27FC236}">
                <a16:creationId xmlns:a16="http://schemas.microsoft.com/office/drawing/2014/main" id="{44B785C1-99A2-4C38-A42E-C67E5CC5A2BC}"/>
              </a:ext>
            </a:extLst>
          </p:cNvPr>
          <p:cNvSpPr txBox="1">
            <a:spLocks noChangeArrowheads="1"/>
          </p:cNvSpPr>
          <p:nvPr/>
        </p:nvSpPr>
        <p:spPr bwMode="auto">
          <a:xfrm>
            <a:off x="6321425" y="1125538"/>
            <a:ext cx="2016125"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メイリオ" panose="020B0604030504040204" pitchFamily="50" charset="-128"/>
              </a:rPr>
              <a:t>補足説明など補足説明など補足説明など補足説明など補足説明など補足説明など</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61" name="AutoShape 9">
            <a:extLst>
              <a:ext uri="{FF2B5EF4-FFF2-40B4-BE49-F238E27FC236}">
                <a16:creationId xmlns:a16="http://schemas.microsoft.com/office/drawing/2014/main" id="{A9282548-9DC7-4CBD-856D-32731DB250F7}"/>
              </a:ext>
            </a:extLst>
          </p:cNvPr>
          <p:cNvSpPr>
            <a:spLocks noChangeArrowheads="1"/>
          </p:cNvSpPr>
          <p:nvPr/>
        </p:nvSpPr>
        <p:spPr bwMode="auto">
          <a:xfrm>
            <a:off x="415925" y="836613"/>
            <a:ext cx="9074150" cy="5472112"/>
          </a:xfrm>
          <a:prstGeom prst="roundRect">
            <a:avLst>
              <a:gd name="adj" fmla="val 4611"/>
            </a:avLst>
          </a:prstGeom>
          <a:gradFill rotWithShape="1">
            <a:gsLst>
              <a:gs pos="0">
                <a:srgbClr val="3366FF">
                  <a:gamma/>
                  <a:shade val="46275"/>
                  <a:invGamma/>
                </a:srgbClr>
              </a:gs>
              <a:gs pos="100000">
                <a:srgbClr val="3366FF"/>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49155" name="Rectangle 3">
            <a:extLst>
              <a:ext uri="{FF2B5EF4-FFF2-40B4-BE49-F238E27FC236}">
                <a16:creationId xmlns:a16="http://schemas.microsoft.com/office/drawing/2014/main" id="{D63E912B-685B-4834-BCE8-1AB6A7276F87}"/>
              </a:ext>
            </a:extLst>
          </p:cNvPr>
          <p:cNvSpPr>
            <a:spLocks noGrp="1" noChangeArrowheads="1"/>
          </p:cNvSpPr>
          <p:nvPr>
            <p:ph type="title"/>
          </p:nvPr>
        </p:nvSpPr>
        <p:spPr>
          <a:noFill/>
          <a:ln/>
        </p:spPr>
        <p:txBody>
          <a:bodyPr/>
          <a:lstStyle/>
          <a:p>
            <a:r>
              <a:rPr lang="ja-JP" altLang="en-US" dirty="0"/>
              <a:t>売り上げ推移</a:t>
            </a:r>
          </a:p>
        </p:txBody>
      </p:sp>
      <p:graphicFrame>
        <p:nvGraphicFramePr>
          <p:cNvPr id="2" name="Object 4">
            <a:extLst>
              <a:ext uri="{FF2B5EF4-FFF2-40B4-BE49-F238E27FC236}">
                <a16:creationId xmlns:a16="http://schemas.microsoft.com/office/drawing/2014/main" id="{B6D4D1F5-5CD2-4559-8906-8D7E6359E581}"/>
              </a:ext>
            </a:extLst>
          </p:cNvPr>
          <p:cNvGraphicFramePr>
            <a:graphicFrameLocks noGrp="1" noChangeAspect="1"/>
          </p:cNvGraphicFramePr>
          <p:nvPr>
            <p:ph idx="1"/>
            <p:extLst>
              <p:ext uri="{D42A27DB-BD31-4B8C-83A1-F6EECF244321}">
                <p14:modId xmlns:p14="http://schemas.microsoft.com/office/powerpoint/2010/main" val="1369110242"/>
              </p:ext>
            </p:extLst>
          </p:nvPr>
        </p:nvGraphicFramePr>
        <p:xfrm>
          <a:off x="466725" y="887413"/>
          <a:ext cx="8977313" cy="5448300"/>
        </p:xfrm>
        <a:graphic>
          <a:graphicData uri="http://schemas.openxmlformats.org/drawingml/2006/chart">
            <c:chart xmlns:c="http://schemas.openxmlformats.org/drawingml/2006/chart" xmlns:r="http://schemas.openxmlformats.org/officeDocument/2006/relationships" r:id="rId2"/>
          </a:graphicData>
        </a:graphic>
      </p:graphicFrame>
      <p:sp>
        <p:nvSpPr>
          <p:cNvPr id="49157" name="Text Box 5">
            <a:extLst>
              <a:ext uri="{FF2B5EF4-FFF2-40B4-BE49-F238E27FC236}">
                <a16:creationId xmlns:a16="http://schemas.microsoft.com/office/drawing/2014/main" id="{20B13751-BBA9-4F93-B79A-197DBC4E0892}"/>
              </a:ext>
            </a:extLst>
          </p:cNvPr>
          <p:cNvSpPr txBox="1">
            <a:spLocks noChangeArrowheads="1"/>
          </p:cNvSpPr>
          <p:nvPr/>
        </p:nvSpPr>
        <p:spPr bwMode="auto">
          <a:xfrm>
            <a:off x="7832725" y="5734050"/>
            <a:ext cx="895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chemeClr val="bg1"/>
                </a:solidFill>
                <a:ea typeface="メイリオ" panose="020B0604030504040204" pitchFamily="50" charset="-128"/>
              </a:rPr>
              <a:t>（年度）</a:t>
            </a:r>
          </a:p>
        </p:txBody>
      </p:sp>
      <p:sp>
        <p:nvSpPr>
          <p:cNvPr id="49158" name="Text Box 6">
            <a:extLst>
              <a:ext uri="{FF2B5EF4-FFF2-40B4-BE49-F238E27FC236}">
                <a16:creationId xmlns:a16="http://schemas.microsoft.com/office/drawing/2014/main" id="{51A40F43-E316-4F51-A9E7-80FE4517E0D4}"/>
              </a:ext>
            </a:extLst>
          </p:cNvPr>
          <p:cNvSpPr txBox="1">
            <a:spLocks noChangeArrowheads="1"/>
          </p:cNvSpPr>
          <p:nvPr/>
        </p:nvSpPr>
        <p:spPr bwMode="auto">
          <a:xfrm>
            <a:off x="817563" y="4221163"/>
            <a:ext cx="8953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400" b="1">
                <a:solidFill>
                  <a:schemeClr val="bg1"/>
                </a:solidFill>
                <a:ea typeface="メイリオ" panose="020B0604030504040204" pitchFamily="50" charset="-128"/>
              </a:rPr>
              <a:t>（億円）</a:t>
            </a:r>
          </a:p>
        </p:txBody>
      </p:sp>
      <p:sp>
        <p:nvSpPr>
          <p:cNvPr id="49159" name="Freeform 7">
            <a:extLst>
              <a:ext uri="{FF2B5EF4-FFF2-40B4-BE49-F238E27FC236}">
                <a16:creationId xmlns:a16="http://schemas.microsoft.com/office/drawing/2014/main" id="{C12A40A1-0EF6-42F8-9E83-5B4CC15B6052}"/>
              </a:ext>
            </a:extLst>
          </p:cNvPr>
          <p:cNvSpPr>
            <a:spLocks/>
          </p:cNvSpPr>
          <p:nvPr/>
        </p:nvSpPr>
        <p:spPr bwMode="auto">
          <a:xfrm>
            <a:off x="6969125" y="1700213"/>
            <a:ext cx="2160588" cy="1081087"/>
          </a:xfrm>
          <a:custGeom>
            <a:avLst/>
            <a:gdLst>
              <a:gd name="T0" fmla="*/ 680 w 1587"/>
              <a:gd name="T1" fmla="*/ 454 h 635"/>
              <a:gd name="T2" fmla="*/ 0 w 1587"/>
              <a:gd name="T3" fmla="*/ 454 h 635"/>
              <a:gd name="T4" fmla="*/ 0 w 1587"/>
              <a:gd name="T5" fmla="*/ 0 h 635"/>
              <a:gd name="T6" fmla="*/ 1587 w 1587"/>
              <a:gd name="T7" fmla="*/ 0 h 635"/>
              <a:gd name="T8" fmla="*/ 1587 w 1587"/>
              <a:gd name="T9" fmla="*/ 454 h 635"/>
              <a:gd name="T10" fmla="*/ 907 w 1587"/>
              <a:gd name="T11" fmla="*/ 454 h 635"/>
              <a:gd name="T12" fmla="*/ 802 w 1587"/>
              <a:gd name="T13" fmla="*/ 635 h 635"/>
              <a:gd name="T14" fmla="*/ 680 w 1587"/>
              <a:gd name="T15" fmla="*/ 454 h 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7" h="635">
                <a:moveTo>
                  <a:pt x="680" y="454"/>
                </a:moveTo>
                <a:lnTo>
                  <a:pt x="0" y="454"/>
                </a:lnTo>
                <a:lnTo>
                  <a:pt x="0" y="0"/>
                </a:lnTo>
                <a:lnTo>
                  <a:pt x="1587" y="0"/>
                </a:lnTo>
                <a:lnTo>
                  <a:pt x="1587" y="454"/>
                </a:lnTo>
                <a:lnTo>
                  <a:pt x="907" y="454"/>
                </a:lnTo>
                <a:lnTo>
                  <a:pt x="802" y="635"/>
                </a:lnTo>
                <a:lnTo>
                  <a:pt x="680" y="454"/>
                </a:lnTo>
                <a:close/>
              </a:path>
            </a:pathLst>
          </a:custGeom>
          <a:gradFill rotWithShape="1">
            <a:gsLst>
              <a:gs pos="0">
                <a:srgbClr val="FFFF99">
                  <a:gamma/>
                  <a:tint val="0"/>
                  <a:invGamma/>
                </a:srgbClr>
              </a:gs>
              <a:gs pos="100000">
                <a:srgbClr val="FFFF99"/>
              </a:gs>
            </a:gsLst>
            <a:lin ang="5400000" scaled="1"/>
          </a:gra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9160" name="Text Box 8">
            <a:extLst>
              <a:ext uri="{FF2B5EF4-FFF2-40B4-BE49-F238E27FC236}">
                <a16:creationId xmlns:a16="http://schemas.microsoft.com/office/drawing/2014/main" id="{18161B78-4DAB-443B-B24D-93AE1572D6DF}"/>
              </a:ext>
            </a:extLst>
          </p:cNvPr>
          <p:cNvSpPr txBox="1">
            <a:spLocks noChangeArrowheads="1"/>
          </p:cNvSpPr>
          <p:nvPr/>
        </p:nvSpPr>
        <p:spPr bwMode="auto">
          <a:xfrm>
            <a:off x="7042150" y="1773238"/>
            <a:ext cx="2016125"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メイリオ" panose="020B0604030504040204" pitchFamily="50" charset="-128"/>
              </a:rPr>
              <a:t>補足説明など補足説明など補足説明など補足説明など補足説明など補足説明など</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AutoShape 2">
            <a:extLst>
              <a:ext uri="{FF2B5EF4-FFF2-40B4-BE49-F238E27FC236}">
                <a16:creationId xmlns:a16="http://schemas.microsoft.com/office/drawing/2014/main" id="{5B2EFDAA-5E28-4D92-BAFE-4D34AD45D34E}"/>
              </a:ext>
            </a:extLst>
          </p:cNvPr>
          <p:cNvSpPr>
            <a:spLocks noChangeArrowheads="1"/>
          </p:cNvSpPr>
          <p:nvPr/>
        </p:nvSpPr>
        <p:spPr bwMode="auto">
          <a:xfrm>
            <a:off x="415925" y="836613"/>
            <a:ext cx="9074150" cy="5472112"/>
          </a:xfrm>
          <a:prstGeom prst="roundRect">
            <a:avLst>
              <a:gd name="adj" fmla="val 4611"/>
            </a:avLst>
          </a:prstGeom>
          <a:gradFill rotWithShape="1">
            <a:gsLst>
              <a:gs pos="0">
                <a:srgbClr val="3366FF">
                  <a:gamma/>
                  <a:shade val="46275"/>
                  <a:invGamma/>
                </a:srgbClr>
              </a:gs>
              <a:gs pos="100000">
                <a:srgbClr val="3366FF"/>
              </a:gs>
            </a:gsLst>
            <a:lin ang="189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7347" name="Rectangle 3">
            <a:extLst>
              <a:ext uri="{FF2B5EF4-FFF2-40B4-BE49-F238E27FC236}">
                <a16:creationId xmlns:a16="http://schemas.microsoft.com/office/drawing/2014/main" id="{62E08AFE-CC62-4376-A0A4-676A4B5FCA9C}"/>
              </a:ext>
            </a:extLst>
          </p:cNvPr>
          <p:cNvSpPr>
            <a:spLocks noGrp="1" noChangeArrowheads="1"/>
          </p:cNvSpPr>
          <p:nvPr>
            <p:ph type="title"/>
          </p:nvPr>
        </p:nvSpPr>
        <p:spPr>
          <a:noFill/>
          <a:ln/>
        </p:spPr>
        <p:txBody>
          <a:bodyPr/>
          <a:lstStyle/>
          <a:p>
            <a:r>
              <a:rPr lang="ja-JP" altLang="en-US" dirty="0"/>
              <a:t>売り上げ推移</a:t>
            </a:r>
          </a:p>
        </p:txBody>
      </p:sp>
      <p:graphicFrame>
        <p:nvGraphicFramePr>
          <p:cNvPr id="2" name="Object 4">
            <a:extLst>
              <a:ext uri="{FF2B5EF4-FFF2-40B4-BE49-F238E27FC236}">
                <a16:creationId xmlns:a16="http://schemas.microsoft.com/office/drawing/2014/main" id="{F10222D8-9BF0-4AD8-9FA5-96271A3B66F5}"/>
              </a:ext>
            </a:extLst>
          </p:cNvPr>
          <p:cNvGraphicFramePr>
            <a:graphicFrameLocks noGrp="1" noChangeAspect="1"/>
          </p:cNvGraphicFramePr>
          <p:nvPr>
            <p:ph idx="1"/>
            <p:extLst>
              <p:ext uri="{D42A27DB-BD31-4B8C-83A1-F6EECF244321}">
                <p14:modId xmlns:p14="http://schemas.microsoft.com/office/powerpoint/2010/main" val="1076001532"/>
              </p:ext>
            </p:extLst>
          </p:nvPr>
        </p:nvGraphicFramePr>
        <p:xfrm>
          <a:off x="466725" y="887413"/>
          <a:ext cx="8977313" cy="5448300"/>
        </p:xfrm>
        <a:graphic>
          <a:graphicData uri="http://schemas.openxmlformats.org/drawingml/2006/chart">
            <c:chart xmlns:c="http://schemas.openxmlformats.org/drawingml/2006/chart" xmlns:r="http://schemas.openxmlformats.org/officeDocument/2006/relationships" r:id="rId2"/>
          </a:graphicData>
        </a:graphic>
      </p:graphicFrame>
      <p:sp>
        <p:nvSpPr>
          <p:cNvPr id="57349" name="Text Box 5">
            <a:extLst>
              <a:ext uri="{FF2B5EF4-FFF2-40B4-BE49-F238E27FC236}">
                <a16:creationId xmlns:a16="http://schemas.microsoft.com/office/drawing/2014/main" id="{367ECFBF-16F2-4A5A-8E45-2841346C1A04}"/>
              </a:ext>
            </a:extLst>
          </p:cNvPr>
          <p:cNvSpPr txBox="1">
            <a:spLocks noChangeArrowheads="1"/>
          </p:cNvSpPr>
          <p:nvPr/>
        </p:nvSpPr>
        <p:spPr bwMode="auto">
          <a:xfrm>
            <a:off x="7113588" y="5848350"/>
            <a:ext cx="692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000" b="1">
                <a:solidFill>
                  <a:schemeClr val="bg1"/>
                </a:solidFill>
                <a:ea typeface="メイリオ" panose="020B0604030504040204" pitchFamily="50" charset="-128"/>
              </a:rPr>
              <a:t>（年度）</a:t>
            </a:r>
          </a:p>
        </p:txBody>
      </p:sp>
      <p:sp>
        <p:nvSpPr>
          <p:cNvPr id="57350" name="Text Box 6">
            <a:extLst>
              <a:ext uri="{FF2B5EF4-FFF2-40B4-BE49-F238E27FC236}">
                <a16:creationId xmlns:a16="http://schemas.microsoft.com/office/drawing/2014/main" id="{92499EB8-C15A-46B7-9796-2FDF99E0D212}"/>
              </a:ext>
            </a:extLst>
          </p:cNvPr>
          <p:cNvSpPr txBox="1">
            <a:spLocks noChangeArrowheads="1"/>
          </p:cNvSpPr>
          <p:nvPr/>
        </p:nvSpPr>
        <p:spPr bwMode="auto">
          <a:xfrm>
            <a:off x="1857375" y="1052513"/>
            <a:ext cx="69215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000" b="1">
                <a:solidFill>
                  <a:schemeClr val="bg1"/>
                </a:solidFill>
                <a:ea typeface="メイリオ" panose="020B0604030504040204" pitchFamily="50" charset="-128"/>
              </a:rPr>
              <a:t>（億円）</a:t>
            </a:r>
          </a:p>
        </p:txBody>
      </p:sp>
      <p:sp>
        <p:nvSpPr>
          <p:cNvPr id="57351" name="Freeform 7">
            <a:extLst>
              <a:ext uri="{FF2B5EF4-FFF2-40B4-BE49-F238E27FC236}">
                <a16:creationId xmlns:a16="http://schemas.microsoft.com/office/drawing/2014/main" id="{E740C019-740C-42C9-938C-7869CC114DE1}"/>
              </a:ext>
            </a:extLst>
          </p:cNvPr>
          <p:cNvSpPr>
            <a:spLocks/>
          </p:cNvSpPr>
          <p:nvPr/>
        </p:nvSpPr>
        <p:spPr bwMode="auto">
          <a:xfrm>
            <a:off x="5961063" y="1125538"/>
            <a:ext cx="2160587" cy="1081087"/>
          </a:xfrm>
          <a:custGeom>
            <a:avLst/>
            <a:gdLst>
              <a:gd name="T0" fmla="*/ 680 w 1587"/>
              <a:gd name="T1" fmla="*/ 454 h 635"/>
              <a:gd name="T2" fmla="*/ 0 w 1587"/>
              <a:gd name="T3" fmla="*/ 454 h 635"/>
              <a:gd name="T4" fmla="*/ 0 w 1587"/>
              <a:gd name="T5" fmla="*/ 0 h 635"/>
              <a:gd name="T6" fmla="*/ 1587 w 1587"/>
              <a:gd name="T7" fmla="*/ 0 h 635"/>
              <a:gd name="T8" fmla="*/ 1587 w 1587"/>
              <a:gd name="T9" fmla="*/ 454 h 635"/>
              <a:gd name="T10" fmla="*/ 907 w 1587"/>
              <a:gd name="T11" fmla="*/ 454 h 635"/>
              <a:gd name="T12" fmla="*/ 802 w 1587"/>
              <a:gd name="T13" fmla="*/ 635 h 635"/>
              <a:gd name="T14" fmla="*/ 680 w 1587"/>
              <a:gd name="T15" fmla="*/ 454 h 6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7" h="635">
                <a:moveTo>
                  <a:pt x="680" y="454"/>
                </a:moveTo>
                <a:lnTo>
                  <a:pt x="0" y="454"/>
                </a:lnTo>
                <a:lnTo>
                  <a:pt x="0" y="0"/>
                </a:lnTo>
                <a:lnTo>
                  <a:pt x="1587" y="0"/>
                </a:lnTo>
                <a:lnTo>
                  <a:pt x="1587" y="454"/>
                </a:lnTo>
                <a:lnTo>
                  <a:pt x="907" y="454"/>
                </a:lnTo>
                <a:lnTo>
                  <a:pt x="802" y="635"/>
                </a:lnTo>
                <a:lnTo>
                  <a:pt x="680" y="454"/>
                </a:lnTo>
                <a:close/>
              </a:path>
            </a:pathLst>
          </a:custGeom>
          <a:gradFill rotWithShape="1">
            <a:gsLst>
              <a:gs pos="0">
                <a:srgbClr val="FFFF99">
                  <a:gamma/>
                  <a:tint val="0"/>
                  <a:invGamma/>
                </a:srgbClr>
              </a:gs>
              <a:gs pos="100000">
                <a:srgbClr val="FFFF99"/>
              </a:gs>
            </a:gsLst>
            <a:lin ang="5400000" scaled="1"/>
          </a:gradFill>
          <a:ln w="38100">
            <a:solidFill>
              <a:srgbClr val="333333"/>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7352" name="Text Box 8">
            <a:extLst>
              <a:ext uri="{FF2B5EF4-FFF2-40B4-BE49-F238E27FC236}">
                <a16:creationId xmlns:a16="http://schemas.microsoft.com/office/drawing/2014/main" id="{A27F7191-5200-4F72-AEF6-B2D0F5582F9E}"/>
              </a:ext>
            </a:extLst>
          </p:cNvPr>
          <p:cNvSpPr txBox="1">
            <a:spLocks noChangeArrowheads="1"/>
          </p:cNvSpPr>
          <p:nvPr/>
        </p:nvSpPr>
        <p:spPr bwMode="auto">
          <a:xfrm>
            <a:off x="6034088" y="1198563"/>
            <a:ext cx="2016125" cy="639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ea typeface="メイリオ" panose="020B0604030504040204" pitchFamily="50" charset="-128"/>
              </a:rPr>
              <a:t>補足説明など補足説明など補足説明など補足説明など補足説明など補足説明など</a:t>
            </a: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メイリオ"/>
        <a:ea typeface="メイリオ"/>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3377</TotalTime>
  <Words>351</Words>
  <Application>Microsoft Office PowerPoint</Application>
  <PresentationFormat>A4 210 x 297 mm</PresentationFormat>
  <Paragraphs>52</Paragraphs>
  <Slides>13</Slides>
  <Notes>0</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13</vt:i4>
      </vt:variant>
    </vt:vector>
  </HeadingPairs>
  <TitlesOfParts>
    <vt:vector size="16" baseType="lpstr">
      <vt:lpstr>メイリオ</vt:lpstr>
      <vt:lpstr>Arial</vt:lpstr>
      <vt:lpstr>標準デザイン</vt:lpstr>
      <vt:lpstr>売り上げ推移</vt:lpstr>
      <vt:lpstr>売り上げ推移</vt:lpstr>
      <vt:lpstr>売り上げ推移</vt:lpstr>
      <vt:lpstr>売り上げ推移</vt:lpstr>
      <vt:lpstr>売り上げ推移</vt:lpstr>
      <vt:lpstr>売り上げ推移</vt:lpstr>
      <vt:lpstr>売り上げ推移</vt:lpstr>
      <vt:lpstr>売り上げ推移</vt:lpstr>
      <vt:lpstr>売り上げ推移</vt:lpstr>
      <vt:lpstr>売り上げ推移</vt:lpstr>
      <vt:lpstr>売り上げ推移</vt:lpstr>
      <vt:lpstr>売り上げ推移</vt:lpstr>
      <vt:lpstr>売り上げ推移</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pptxb66_売り上げ推移グラフのサンプルテンプレート</dc:title>
  <dc:subject>pptxb66_売り上げ推移グラフのサンプルテンプレート</dc:subject>
  <dc:creator>でじけろお</dc:creator>
  <cp:revision>2</cp:revision>
  <dcterms:created xsi:type="dcterms:W3CDTF">2010-10-12T01:13:58Z</dcterms:created>
  <dcterms:modified xsi:type="dcterms:W3CDTF">2019-10-10T01:24:34Z</dcterms:modified>
  <cp:version>2</cp:version>
</cp:coreProperties>
</file>